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7772400" cy="10058400"/>
  <p:notesSz cx="6858000" cy="9144000"/>
  <p:embeddedFontLst>
    <p:embeddedFont>
      <p:font typeface="Arimo Bold" panose="020B0604020202020204" charset="0"/>
      <p:regular r:id="rId10"/>
      <p:bold r:id="rId11"/>
    </p:embeddedFont>
    <p:embeddedFont>
      <p:font typeface="Bebas Neue Cyrillic" panose="020B060402020202020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anva Sans" panose="020B0604020202020204" charset="0"/>
      <p:regular r:id="rId17"/>
    </p:embeddedFont>
    <p:embeddedFont>
      <p:font typeface="Inter" panose="020B0604020202020204" charset="0"/>
      <p:regular r:id="rId18"/>
    </p:embeddedFont>
    <p:embeddedFont>
      <p:font typeface="Inter Bold" panose="020B0604020202020204" charset="0"/>
      <p:regular r:id="rId19"/>
      <p:bold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 autoAdjust="0"/>
    <p:restoredTop sz="94598" autoAdjust="0"/>
  </p:normalViewPr>
  <p:slideViewPr>
    <p:cSldViewPr>
      <p:cViewPr>
        <p:scale>
          <a:sx n="95" d="100"/>
          <a:sy n="95" d="100"/>
        </p:scale>
        <p:origin x="1502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17" Type="http://schemas.openxmlformats.org/officeDocument/2006/relationships/image" Target="../media/image22.sv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sv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2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svg"/><Relationship Id="rId18" Type="http://schemas.openxmlformats.org/officeDocument/2006/relationships/image" Target="../media/image44.png"/><Relationship Id="rId3" Type="http://schemas.openxmlformats.org/officeDocument/2006/relationships/image" Target="../media/image5.svg"/><Relationship Id="rId21" Type="http://schemas.openxmlformats.org/officeDocument/2006/relationships/image" Target="../media/image47.png"/><Relationship Id="rId7" Type="http://schemas.openxmlformats.org/officeDocument/2006/relationships/image" Target="../media/image33.svg"/><Relationship Id="rId12" Type="http://schemas.openxmlformats.org/officeDocument/2006/relationships/image" Target="../media/image38.png"/><Relationship Id="rId17" Type="http://schemas.openxmlformats.org/officeDocument/2006/relationships/image" Target="../media/image43.svg"/><Relationship Id="rId2" Type="http://schemas.openxmlformats.org/officeDocument/2006/relationships/image" Target="../media/image4.png"/><Relationship Id="rId16" Type="http://schemas.openxmlformats.org/officeDocument/2006/relationships/image" Target="../media/image42.png"/><Relationship Id="rId20" Type="http://schemas.openxmlformats.org/officeDocument/2006/relationships/image" Target="../media/image4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svg"/><Relationship Id="rId24" Type="http://schemas.openxmlformats.org/officeDocument/2006/relationships/image" Target="../media/image50.svg"/><Relationship Id="rId5" Type="http://schemas.openxmlformats.org/officeDocument/2006/relationships/image" Target="../media/image31.svg"/><Relationship Id="rId15" Type="http://schemas.openxmlformats.org/officeDocument/2006/relationships/image" Target="../media/image41.svg"/><Relationship Id="rId23" Type="http://schemas.openxmlformats.org/officeDocument/2006/relationships/image" Target="../media/image49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svg"/><Relationship Id="rId14" Type="http://schemas.openxmlformats.org/officeDocument/2006/relationships/image" Target="../media/image40.png"/><Relationship Id="rId22" Type="http://schemas.openxmlformats.org/officeDocument/2006/relationships/image" Target="../media/image48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.svg"/><Relationship Id="rId7" Type="http://schemas.openxmlformats.org/officeDocument/2006/relationships/image" Target="../media/image5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8.svg"/><Relationship Id="rId5" Type="http://schemas.openxmlformats.org/officeDocument/2006/relationships/image" Target="../media/image52.sv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.svg"/><Relationship Id="rId7" Type="http://schemas.openxmlformats.org/officeDocument/2006/relationships/image" Target="../media/image58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64.svg"/><Relationship Id="rId5" Type="http://schemas.openxmlformats.org/officeDocument/2006/relationships/image" Target="../media/image60.svg"/><Relationship Id="rId10" Type="http://schemas.openxmlformats.org/officeDocument/2006/relationships/image" Target="../media/image63.png"/><Relationship Id="rId4" Type="http://schemas.openxmlformats.org/officeDocument/2006/relationships/image" Target="../media/image59.png"/><Relationship Id="rId9" Type="http://schemas.openxmlformats.org/officeDocument/2006/relationships/image" Target="../media/image6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svg"/><Relationship Id="rId3" Type="http://schemas.openxmlformats.org/officeDocument/2006/relationships/image" Target="../media/image5.svg"/><Relationship Id="rId7" Type="http://schemas.openxmlformats.org/officeDocument/2006/relationships/image" Target="../media/image66.svg"/><Relationship Id="rId12" Type="http://schemas.openxmlformats.org/officeDocument/2006/relationships/image" Target="../media/image7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openxmlformats.org/officeDocument/2006/relationships/image" Target="../media/image70.svg"/><Relationship Id="rId5" Type="http://schemas.openxmlformats.org/officeDocument/2006/relationships/image" Target="../media/image58.svg"/><Relationship Id="rId10" Type="http://schemas.openxmlformats.org/officeDocument/2006/relationships/image" Target="../media/image69.png"/><Relationship Id="rId4" Type="http://schemas.openxmlformats.org/officeDocument/2006/relationships/image" Target="../media/image57.png"/><Relationship Id="rId9" Type="http://schemas.openxmlformats.org/officeDocument/2006/relationships/image" Target="../media/image6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2789762"/>
            <a:ext cx="7818962" cy="7818962"/>
          </a:xfrm>
          <a:custGeom>
            <a:avLst/>
            <a:gdLst/>
            <a:ahLst/>
            <a:cxnLst/>
            <a:rect l="l" t="t" r="r" b="b"/>
            <a:pathLst>
              <a:path w="7818962" h="7818962">
                <a:moveTo>
                  <a:pt x="0" y="0"/>
                </a:moveTo>
                <a:lnTo>
                  <a:pt x="7818962" y="0"/>
                </a:lnTo>
                <a:lnTo>
                  <a:pt x="7818962" y="7818962"/>
                </a:lnTo>
                <a:lnTo>
                  <a:pt x="0" y="78189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2337540"/>
            <a:ext cx="7801187" cy="2691660"/>
          </a:xfrm>
          <a:custGeom>
            <a:avLst/>
            <a:gdLst/>
            <a:ahLst/>
            <a:cxnLst/>
            <a:rect l="l" t="t" r="r" b="b"/>
            <a:pathLst>
              <a:path w="7801187" h="2691660">
                <a:moveTo>
                  <a:pt x="0" y="0"/>
                </a:moveTo>
                <a:lnTo>
                  <a:pt x="7801187" y="0"/>
                </a:lnTo>
                <a:lnTo>
                  <a:pt x="7801187" y="2691660"/>
                </a:lnTo>
                <a:lnTo>
                  <a:pt x="0" y="26916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030" t="-29101" r="-6030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507777" y="-64186"/>
            <a:ext cx="2844800" cy="3336119"/>
          </a:xfrm>
          <a:custGeom>
            <a:avLst/>
            <a:gdLst/>
            <a:ahLst/>
            <a:cxnLst/>
            <a:rect l="l" t="t" r="r" b="b"/>
            <a:pathLst>
              <a:path w="2844800" h="3336119">
                <a:moveTo>
                  <a:pt x="0" y="0"/>
                </a:moveTo>
                <a:lnTo>
                  <a:pt x="2844800" y="0"/>
                </a:lnTo>
                <a:lnTo>
                  <a:pt x="2844800" y="3336120"/>
                </a:lnTo>
                <a:lnTo>
                  <a:pt x="0" y="33361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3900593" y="8458200"/>
            <a:ext cx="3550524" cy="1273858"/>
            <a:chOff x="0" y="0"/>
            <a:chExt cx="1352580" cy="38901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352581" cy="389013"/>
            </a:xfrm>
            <a:custGeom>
              <a:avLst/>
              <a:gdLst/>
              <a:ahLst/>
              <a:cxnLst/>
              <a:rect l="l" t="t" r="r" b="b"/>
              <a:pathLst>
                <a:path w="1352581" h="389013">
                  <a:moveTo>
                    <a:pt x="0" y="0"/>
                  </a:moveTo>
                  <a:lnTo>
                    <a:pt x="1352581" y="0"/>
                  </a:lnTo>
                  <a:lnTo>
                    <a:pt x="1352581" y="389013"/>
                  </a:lnTo>
                  <a:lnTo>
                    <a:pt x="0" y="389013"/>
                  </a:lnTo>
                  <a:close/>
                </a:path>
              </a:pathLst>
            </a:custGeom>
            <a:solidFill>
              <a:srgbClr val="B3846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1352580" cy="417588"/>
            </a:xfrm>
            <a:prstGeom prst="rect">
              <a:avLst/>
            </a:prstGeom>
          </p:spPr>
          <p:txBody>
            <a:bodyPr lIns="47790" tIns="47790" rIns="47790" bIns="47790" rtlCol="0" anchor="ctr"/>
            <a:lstStyle/>
            <a:p>
              <a:pPr algn="ctr">
                <a:lnSpc>
                  <a:spcPts val="2387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6802515" y="-111650"/>
            <a:ext cx="2525675" cy="2961879"/>
          </a:xfrm>
          <a:custGeom>
            <a:avLst/>
            <a:gdLst/>
            <a:ahLst/>
            <a:cxnLst/>
            <a:rect l="l" t="t" r="r" b="b"/>
            <a:pathLst>
              <a:path w="2525675" h="2961879">
                <a:moveTo>
                  <a:pt x="0" y="0"/>
                </a:moveTo>
                <a:lnTo>
                  <a:pt x="2525675" y="0"/>
                </a:lnTo>
                <a:lnTo>
                  <a:pt x="2525675" y="2961879"/>
                </a:lnTo>
                <a:lnTo>
                  <a:pt x="0" y="296187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302366" y="9640649"/>
            <a:ext cx="330105" cy="330105"/>
          </a:xfrm>
          <a:custGeom>
            <a:avLst/>
            <a:gdLst/>
            <a:ahLst/>
            <a:cxnLst/>
            <a:rect l="l" t="t" r="r" b="b"/>
            <a:pathLst>
              <a:path w="330105" h="330105">
                <a:moveTo>
                  <a:pt x="0" y="0"/>
                </a:moveTo>
                <a:lnTo>
                  <a:pt x="330105" y="0"/>
                </a:lnTo>
                <a:lnTo>
                  <a:pt x="330105" y="330105"/>
                </a:lnTo>
                <a:lnTo>
                  <a:pt x="0" y="33010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4447339" y="0"/>
            <a:ext cx="3353848" cy="5029200"/>
          </a:xfrm>
          <a:custGeom>
            <a:avLst/>
            <a:gdLst/>
            <a:ahLst/>
            <a:cxnLst/>
            <a:rect l="l" t="t" r="r" b="b"/>
            <a:pathLst>
              <a:path w="3353848" h="5029200">
                <a:moveTo>
                  <a:pt x="0" y="0"/>
                </a:moveTo>
                <a:lnTo>
                  <a:pt x="3353848" y="0"/>
                </a:lnTo>
                <a:lnTo>
                  <a:pt x="3353848" y="5029200"/>
                </a:lnTo>
                <a:lnTo>
                  <a:pt x="0" y="50292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348506" y="381038"/>
            <a:ext cx="2709333" cy="280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70"/>
              </a:lnSpc>
            </a:pPr>
            <a:r>
              <a:rPr lang="en-US" sz="1693" dirty="0">
                <a:solidFill>
                  <a:srgbClr val="A47250"/>
                </a:solidFill>
                <a:latin typeface="Inter Bold"/>
              </a:rPr>
              <a:t>18 NOVEMBER  2023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06765" y="997449"/>
            <a:ext cx="4098833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14"/>
              </a:lnSpc>
            </a:pPr>
            <a:r>
              <a:rPr lang="en-US" sz="2800" dirty="0">
                <a:latin typeface="Bebas Neue Cyrillic"/>
              </a:rPr>
              <a:t>HARI KANAK-KANAK YATIM DAN KANAK-KANAK RENTAN SEDUNIA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07706" y="1766890"/>
            <a:ext cx="3964834" cy="393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80"/>
              </a:lnSpc>
            </a:pPr>
            <a:r>
              <a:rPr lang="en-US" sz="1128" dirty="0" err="1">
                <a:solidFill>
                  <a:srgbClr val="000000"/>
                </a:solidFill>
                <a:latin typeface="Inter"/>
              </a:rPr>
              <a:t>Pelayanan</a:t>
            </a:r>
            <a:r>
              <a:rPr lang="en-US" sz="1128" dirty="0">
                <a:solidFill>
                  <a:srgbClr val="000000"/>
                </a:solidFill>
                <a:latin typeface="Inter"/>
              </a:rPr>
              <a:t> Kanak-Kanak Advent General Conference </a:t>
            </a:r>
            <a:r>
              <a:rPr lang="en-US" sz="1128" dirty="0" err="1">
                <a:solidFill>
                  <a:srgbClr val="000000"/>
                </a:solidFill>
                <a:latin typeface="Inter"/>
              </a:rPr>
              <a:t>Masehi</a:t>
            </a:r>
            <a:r>
              <a:rPr lang="en-US" sz="1128" dirty="0">
                <a:solidFill>
                  <a:srgbClr val="000000"/>
                </a:solidFill>
                <a:latin typeface="Inter"/>
              </a:rPr>
              <a:t> Advent Hari </a:t>
            </a:r>
            <a:r>
              <a:rPr lang="en-US" sz="1128" dirty="0" err="1">
                <a:solidFill>
                  <a:srgbClr val="000000"/>
                </a:solidFill>
                <a:latin typeface="Inter"/>
              </a:rPr>
              <a:t>Ketujuh</a:t>
            </a:r>
            <a:endParaRPr lang="en-US" sz="1128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267329" y="5905292"/>
            <a:ext cx="3376717" cy="3904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780"/>
              </a:lnSpc>
            </a:pPr>
            <a:r>
              <a:rPr lang="en-US" sz="1100" dirty="0">
                <a:solidFill>
                  <a:srgbClr val="000000"/>
                </a:solidFill>
                <a:latin typeface="Inter"/>
              </a:rPr>
              <a:t>Ketika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anak-anak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kami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masih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kecil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kami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menerima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banyak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buku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sebagai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hadiah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dan kami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membacakan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buku-buku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anak-anak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kami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sejak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masih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bayi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lagi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Hasilnya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anak-anak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kami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minat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membaca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mendengar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cerita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Anak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perempuan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kami,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terutamanya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bercita-cita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menjadi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seorang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illustrator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buku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saya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telah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mempelajari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saya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sangat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yakin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bahawa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apa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telah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tanamkan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seorang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menjadi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minatnya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pada masa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hadapan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Alkitab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turut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mengatakan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Amsal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22:6, “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Didiklah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orang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muda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menurut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jalan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patut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baginya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maka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pada masa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tuanya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pun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menyimpang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daripada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jalan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.”  (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SABDAweb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)</a:t>
            </a:r>
          </a:p>
          <a:p>
            <a:pPr algn="just">
              <a:lnSpc>
                <a:spcPts val="1780"/>
              </a:lnSpc>
            </a:pPr>
            <a:endParaRPr lang="en-US" sz="1271" dirty="0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1780"/>
              </a:lnSpc>
            </a:pPr>
            <a:endParaRPr lang="en-US" sz="1271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3886200" y="5157469"/>
            <a:ext cx="3638878" cy="32071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757"/>
              </a:lnSpc>
            </a:pPr>
            <a:r>
              <a:rPr lang="en-US" sz="1100" dirty="0">
                <a:solidFill>
                  <a:srgbClr val="000000"/>
                </a:solidFill>
                <a:latin typeface="Inter"/>
              </a:rPr>
              <a:t>Salah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satu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daripada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buku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adalah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mengenai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Yusuf dan Mariam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mencari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tempat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melahirkan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Yesus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ketika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melakukan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perjalanan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Yerusalem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Perjalanan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adalah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sukar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keadaan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berbahaya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di sana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sini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Sesetengah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orang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tempat-tempat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baru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lalui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sangat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berpandangan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serong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ramah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jelas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mimik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muka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percaya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Yusuf dan Mariam.  Sangat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meletihkan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berada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bawah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terik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matahari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siang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menghadapi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kedinginan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malam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Mariam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mengalami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ketidakselesaan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sepanjang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perjalanan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kerana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menghampiri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tempoh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penuh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kehamilannya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67329" y="5200650"/>
            <a:ext cx="3446790" cy="598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87"/>
              </a:lnSpc>
            </a:pPr>
            <a:r>
              <a:rPr lang="en-US" sz="1989" dirty="0" err="1">
                <a:solidFill>
                  <a:srgbClr val="000000"/>
                </a:solidFill>
                <a:latin typeface="Inter Bold"/>
              </a:rPr>
              <a:t>Khotbah</a:t>
            </a:r>
            <a:r>
              <a:rPr lang="en-US" sz="1989" dirty="0">
                <a:solidFill>
                  <a:srgbClr val="000000"/>
                </a:solidFill>
                <a:latin typeface="Inter Bold"/>
              </a:rPr>
              <a:t>: Harapan di </a:t>
            </a:r>
            <a:r>
              <a:rPr lang="en-US" sz="1989">
                <a:solidFill>
                  <a:srgbClr val="000000"/>
                </a:solidFill>
                <a:latin typeface="Inter Bold"/>
              </a:rPr>
              <a:t>Tempat </a:t>
            </a:r>
            <a:r>
              <a:rPr lang="en-US" sz="1989" dirty="0" err="1">
                <a:solidFill>
                  <a:srgbClr val="000000"/>
                </a:solidFill>
                <a:latin typeface="Inter Bold"/>
              </a:rPr>
              <a:t>Asing</a:t>
            </a:r>
            <a:endParaRPr lang="en-US" sz="1989" dirty="0">
              <a:solidFill>
                <a:srgbClr val="A47250"/>
              </a:solidFill>
              <a:latin typeface="Inter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143088" y="8569843"/>
            <a:ext cx="3065534" cy="10708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93"/>
              </a:lnSpc>
            </a:pPr>
            <a:r>
              <a:rPr lang="en-US" sz="1209" dirty="0">
                <a:solidFill>
                  <a:srgbClr val="FEFEFE"/>
                </a:solidFill>
                <a:latin typeface="Arimo Bold"/>
              </a:rPr>
              <a:t>“Saya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telah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mempelajari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, dan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saya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 sangat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yakin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,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bahawa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apa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 yang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telah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kita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tanamkan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dalam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diri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seorang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kanak-kanak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,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akan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menjadi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minatnya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 pada masa </a:t>
            </a:r>
            <a:r>
              <a:rPr lang="en-US" sz="1209" dirty="0" err="1">
                <a:solidFill>
                  <a:srgbClr val="FEFEFE"/>
                </a:solidFill>
                <a:latin typeface="Arimo Bold"/>
              </a:rPr>
              <a:t>hadapan</a:t>
            </a:r>
            <a:r>
              <a:rPr lang="en-US" sz="1209" dirty="0">
                <a:solidFill>
                  <a:srgbClr val="FEFEFE"/>
                </a:solidFill>
                <a:latin typeface="Arimo Bold"/>
              </a:rPr>
              <a:t>.”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72760" y="-194171"/>
            <a:ext cx="2844800" cy="3336119"/>
          </a:xfrm>
          <a:custGeom>
            <a:avLst/>
            <a:gdLst/>
            <a:ahLst/>
            <a:cxnLst/>
            <a:rect l="l" t="t" r="r" b="b"/>
            <a:pathLst>
              <a:path w="2844800" h="3336119">
                <a:moveTo>
                  <a:pt x="0" y="0"/>
                </a:moveTo>
                <a:lnTo>
                  <a:pt x="2844800" y="0"/>
                </a:lnTo>
                <a:lnTo>
                  <a:pt x="2844800" y="3336120"/>
                </a:lnTo>
                <a:lnTo>
                  <a:pt x="0" y="3336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802515" y="-111650"/>
            <a:ext cx="2525675" cy="2961879"/>
          </a:xfrm>
          <a:custGeom>
            <a:avLst/>
            <a:gdLst/>
            <a:ahLst/>
            <a:cxnLst/>
            <a:rect l="l" t="t" r="r" b="b"/>
            <a:pathLst>
              <a:path w="2525675" h="2961879">
                <a:moveTo>
                  <a:pt x="0" y="0"/>
                </a:moveTo>
                <a:lnTo>
                  <a:pt x="2525675" y="0"/>
                </a:lnTo>
                <a:lnTo>
                  <a:pt x="2525675" y="2961879"/>
                </a:lnTo>
                <a:lnTo>
                  <a:pt x="0" y="29618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02366" y="9526994"/>
            <a:ext cx="323240" cy="323240"/>
          </a:xfrm>
          <a:custGeom>
            <a:avLst/>
            <a:gdLst/>
            <a:ahLst/>
            <a:cxnLst/>
            <a:rect l="l" t="t" r="r" b="b"/>
            <a:pathLst>
              <a:path w="323240" h="323240">
                <a:moveTo>
                  <a:pt x="0" y="0"/>
                </a:moveTo>
                <a:lnTo>
                  <a:pt x="323240" y="0"/>
                </a:lnTo>
                <a:lnTo>
                  <a:pt x="323240" y="323240"/>
                </a:lnTo>
                <a:lnTo>
                  <a:pt x="0" y="3232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494289" y="9302464"/>
            <a:ext cx="355055" cy="323240"/>
          </a:xfrm>
          <a:custGeom>
            <a:avLst/>
            <a:gdLst/>
            <a:ahLst/>
            <a:cxnLst/>
            <a:rect l="l" t="t" r="r" b="b"/>
            <a:pathLst>
              <a:path w="548486" h="550550">
                <a:moveTo>
                  <a:pt x="0" y="0"/>
                </a:moveTo>
                <a:lnTo>
                  <a:pt x="548486" y="0"/>
                </a:lnTo>
                <a:lnTo>
                  <a:pt x="548486" y="550550"/>
                </a:lnTo>
                <a:lnTo>
                  <a:pt x="0" y="5505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484862" y="9424439"/>
            <a:ext cx="323240" cy="420402"/>
          </a:xfrm>
          <a:custGeom>
            <a:avLst/>
            <a:gdLst/>
            <a:ahLst/>
            <a:cxnLst/>
            <a:rect l="l" t="t" r="r" b="b"/>
            <a:pathLst>
              <a:path w="462394" h="596637">
                <a:moveTo>
                  <a:pt x="0" y="0"/>
                </a:moveTo>
                <a:lnTo>
                  <a:pt x="462394" y="0"/>
                </a:lnTo>
                <a:lnTo>
                  <a:pt x="462394" y="596636"/>
                </a:lnTo>
                <a:lnTo>
                  <a:pt x="0" y="59663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3351765" y="9538988"/>
            <a:ext cx="212286" cy="323240"/>
          </a:xfrm>
          <a:custGeom>
            <a:avLst/>
            <a:gdLst/>
            <a:ahLst/>
            <a:cxnLst/>
            <a:rect l="l" t="t" r="r" b="b"/>
            <a:pathLst>
              <a:path w="393035" h="596637">
                <a:moveTo>
                  <a:pt x="0" y="0"/>
                </a:moveTo>
                <a:lnTo>
                  <a:pt x="393035" y="0"/>
                </a:lnTo>
                <a:lnTo>
                  <a:pt x="393035" y="596636"/>
                </a:lnTo>
                <a:lnTo>
                  <a:pt x="0" y="59663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718616" y="8998329"/>
            <a:ext cx="596584" cy="581150"/>
          </a:xfrm>
          <a:custGeom>
            <a:avLst/>
            <a:gdLst/>
            <a:ahLst/>
            <a:cxnLst/>
            <a:rect l="l" t="t" r="r" b="b"/>
            <a:pathLst>
              <a:path w="816056" h="710989">
                <a:moveTo>
                  <a:pt x="0" y="0"/>
                </a:moveTo>
                <a:lnTo>
                  <a:pt x="816056" y="0"/>
                </a:lnTo>
                <a:lnTo>
                  <a:pt x="816056" y="710989"/>
                </a:lnTo>
                <a:lnTo>
                  <a:pt x="0" y="71098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2903570" y="9373871"/>
            <a:ext cx="323240" cy="503666"/>
          </a:xfrm>
          <a:custGeom>
            <a:avLst/>
            <a:gdLst/>
            <a:ahLst/>
            <a:cxnLst/>
            <a:rect l="l" t="t" r="r" b="b"/>
            <a:pathLst>
              <a:path w="396801" h="689089">
                <a:moveTo>
                  <a:pt x="0" y="0"/>
                </a:moveTo>
                <a:lnTo>
                  <a:pt x="396800" y="0"/>
                </a:lnTo>
                <a:lnTo>
                  <a:pt x="396800" y="689090"/>
                </a:lnTo>
                <a:lnTo>
                  <a:pt x="0" y="68909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3742154" y="8982842"/>
            <a:ext cx="782247" cy="544152"/>
          </a:xfrm>
          <a:custGeom>
            <a:avLst/>
            <a:gdLst/>
            <a:ahLst/>
            <a:cxnLst/>
            <a:rect l="l" t="t" r="r" b="b"/>
            <a:pathLst>
              <a:path w="805539" h="789428">
                <a:moveTo>
                  <a:pt x="0" y="0"/>
                </a:moveTo>
                <a:lnTo>
                  <a:pt x="805539" y="0"/>
                </a:lnTo>
                <a:lnTo>
                  <a:pt x="805539" y="789428"/>
                </a:lnTo>
                <a:lnTo>
                  <a:pt x="0" y="78942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4665077" y="8610600"/>
            <a:ext cx="1634666" cy="1161670"/>
          </a:xfrm>
          <a:custGeom>
            <a:avLst/>
            <a:gdLst/>
            <a:ahLst/>
            <a:cxnLst/>
            <a:rect l="l" t="t" r="r" b="b"/>
            <a:pathLst>
              <a:path w="1815367" h="1808560">
                <a:moveTo>
                  <a:pt x="0" y="0"/>
                </a:moveTo>
                <a:lnTo>
                  <a:pt x="1815368" y="0"/>
                </a:lnTo>
                <a:lnTo>
                  <a:pt x="1815368" y="1808560"/>
                </a:lnTo>
                <a:lnTo>
                  <a:pt x="0" y="18085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4698869" y="1795465"/>
            <a:ext cx="2103646" cy="1519884"/>
          </a:xfrm>
          <a:custGeom>
            <a:avLst/>
            <a:gdLst/>
            <a:ahLst/>
            <a:cxnLst/>
            <a:rect l="l" t="t" r="r" b="b"/>
            <a:pathLst>
              <a:path w="2103646" h="1519884">
                <a:moveTo>
                  <a:pt x="0" y="0"/>
                </a:moveTo>
                <a:lnTo>
                  <a:pt x="2103646" y="0"/>
                </a:lnTo>
                <a:lnTo>
                  <a:pt x="2103646" y="1519884"/>
                </a:lnTo>
                <a:lnTo>
                  <a:pt x="0" y="1519884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4383498" y="356567"/>
            <a:ext cx="2507951" cy="2423308"/>
          </a:xfrm>
          <a:custGeom>
            <a:avLst/>
            <a:gdLst/>
            <a:ahLst/>
            <a:cxnLst/>
            <a:rect l="l" t="t" r="r" b="b"/>
            <a:pathLst>
              <a:path w="2507951" h="2423308">
                <a:moveTo>
                  <a:pt x="0" y="0"/>
                </a:moveTo>
                <a:lnTo>
                  <a:pt x="2507951" y="0"/>
                </a:lnTo>
                <a:lnTo>
                  <a:pt x="2507951" y="2423308"/>
                </a:lnTo>
                <a:lnTo>
                  <a:pt x="0" y="2423308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348506" y="381038"/>
            <a:ext cx="2709333" cy="280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70"/>
              </a:lnSpc>
            </a:pPr>
            <a:r>
              <a:rPr lang="en-US" sz="1693" dirty="0">
                <a:solidFill>
                  <a:srgbClr val="A47250"/>
                </a:solidFill>
                <a:latin typeface="Inter Bold"/>
              </a:rPr>
              <a:t>18 NOVEMBER  2023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65446" y="911659"/>
            <a:ext cx="4075441" cy="8395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96"/>
              </a:lnSpc>
            </a:pPr>
            <a:r>
              <a:rPr lang="en-US" sz="2800" dirty="0">
                <a:latin typeface="Bebas Neue Cyrillic"/>
              </a:rPr>
              <a:t>HARI KANAK-KANAK YATIM DAN Kanak-Kanak  RENTAN SEDUNIA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36473" y="3303663"/>
            <a:ext cx="3439134" cy="58676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671"/>
              </a:lnSpc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Seorang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pernah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berkata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kepada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saya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“Mariam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seronok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duduk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atas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keldai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Hanya Yusuf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perlu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berjalan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berasa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letih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seorang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!”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Sesetengah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orang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mungkin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berkata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bahawa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harus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duduk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atas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belakang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keldai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Tetapi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izinkan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saya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memberitahu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bahawa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duduk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atas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keldai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selama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satu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atau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dua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seperti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duduk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selesa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kereta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atau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van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berhawa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dingin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Seluruh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tubuh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berasa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sakit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apa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lagi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bagi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seorang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wanita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sedang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hamil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pasti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berasa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melekit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bersih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bawah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panas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terik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matahari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sentiasa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bermandi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peluh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berhenti-henti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mengalir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membasahi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wajah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seluruh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tubuh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</a:p>
          <a:p>
            <a:pPr algn="just">
              <a:lnSpc>
                <a:spcPts val="1671"/>
              </a:lnSpc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Setiap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kali kami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membaca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tentang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kelahiran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Yesus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anak-anak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saya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selalu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berasa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teruja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bahagian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menerangkan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tentang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kelahiran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Yesus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Mariam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dikelilingi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oleh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haiwan-haiwan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terdapat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kandang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menunjuk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arah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haiwan-haiwan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menyebut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namanya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setiap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satu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membuat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bunyi-bunyi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haiwan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>
              <a:lnSpc>
                <a:spcPts val="1671"/>
              </a:lnSpc>
            </a:pPr>
            <a:r>
              <a:rPr lang="en-US" sz="1100" dirty="0">
                <a:solidFill>
                  <a:srgbClr val="000000"/>
                </a:solidFill>
                <a:latin typeface="Inter"/>
              </a:rPr>
              <a:t>“Moo-Moo”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lembu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“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Klak-klak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”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ayam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“Hee-Haw”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keldai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“Meow-Meow”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kucing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“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Kuek-kuek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”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itik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seterusnya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>
              <a:lnSpc>
                <a:spcPts val="1671"/>
              </a:lnSpc>
            </a:pPr>
            <a:endParaRPr lang="en-US" sz="1193" dirty="0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1671"/>
              </a:lnSpc>
            </a:pPr>
            <a:endParaRPr lang="en-US" sz="1193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3996794" y="3298358"/>
            <a:ext cx="3507796" cy="52140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88"/>
              </a:lnSpc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Bayangkan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dilahirkan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tempat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selesa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bunyi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bising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di mana-mana.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Meski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pun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bunyi-bunyi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kedengaran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seronok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tetapi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apabila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mendengarnya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berulang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-kali,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jadi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menjengkelkan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Bayi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baru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lahir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perlu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tidur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banyak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Yesus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pasti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asyik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terjaga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oleh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bunyi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bising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haiwan-haiwan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sekiranya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berasa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terancam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selamat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Namun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sebaliknya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Yesus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tidur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nyenyak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kerana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bukan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Mariam dan Yusuf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bersamaNya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tetapi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juga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kehadiran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Tuhan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kedamaian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 algn="just">
              <a:lnSpc>
                <a:spcPts val="1688"/>
              </a:lnSpc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Sudah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tentu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kelahiran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Yesus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bukanlah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situasi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kelahiran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normal,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membuatkan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merenung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berfikir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tentang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pelbagai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kesukaran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terpaksa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Mariam dan Yusuf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hadapi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Bukan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sekadar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gagal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mencari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sebuah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tempat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melahirkan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bersih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hangat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selesa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senyap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sesuai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Dia,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tetapi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sejurus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selepas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keluarga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baru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ini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terpaksa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melarikan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daripada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penganiayaan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berada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jauh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daripada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jangkauan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Raja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Herodes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keselamatan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terpaksa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melarikan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Mesir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sebagai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pelarian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 </a:t>
            </a:r>
          </a:p>
          <a:p>
            <a:pPr>
              <a:lnSpc>
                <a:spcPts val="1688"/>
              </a:lnSpc>
            </a:pPr>
            <a:endParaRPr lang="en-US" sz="1206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336473" y="2282470"/>
            <a:ext cx="3247690" cy="573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7"/>
              </a:lnSpc>
            </a:pPr>
            <a:r>
              <a:rPr lang="en-US" sz="1889" dirty="0" err="1">
                <a:solidFill>
                  <a:srgbClr val="000000"/>
                </a:solidFill>
                <a:latin typeface="Inter Bold"/>
              </a:rPr>
              <a:t>Khotbah</a:t>
            </a:r>
            <a:r>
              <a:rPr lang="en-US" sz="1889" dirty="0">
                <a:solidFill>
                  <a:srgbClr val="000000"/>
                </a:solidFill>
                <a:latin typeface="Inter Bold"/>
              </a:rPr>
              <a:t>: </a:t>
            </a:r>
            <a:r>
              <a:rPr lang="en-US" sz="1889" dirty="0">
                <a:solidFill>
                  <a:srgbClr val="A47250"/>
                </a:solidFill>
                <a:latin typeface="Inter Bold"/>
              </a:rPr>
              <a:t>Harapan di </a:t>
            </a:r>
            <a:r>
              <a:rPr lang="en-US" sz="1889" dirty="0" err="1">
                <a:solidFill>
                  <a:srgbClr val="A47250"/>
                </a:solidFill>
                <a:latin typeface="Inter Bold"/>
              </a:rPr>
              <a:t>Tempat</a:t>
            </a:r>
            <a:r>
              <a:rPr lang="en-US" sz="1889" dirty="0">
                <a:solidFill>
                  <a:srgbClr val="A47250"/>
                </a:solidFill>
                <a:latin typeface="Inter Bold"/>
              </a:rPr>
              <a:t> </a:t>
            </a:r>
            <a:r>
              <a:rPr lang="en-US" sz="1889" dirty="0" err="1">
                <a:solidFill>
                  <a:srgbClr val="A47250"/>
                </a:solidFill>
                <a:latin typeface="Inter Bold"/>
              </a:rPr>
              <a:t>Asing</a:t>
            </a:r>
            <a:endParaRPr lang="en-US" sz="1889" dirty="0">
              <a:solidFill>
                <a:srgbClr val="A47250"/>
              </a:solidFill>
              <a:latin typeface="Inter Bold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-13819" y="2895476"/>
            <a:ext cx="1708970" cy="2170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68"/>
              </a:lnSpc>
            </a:pPr>
            <a:r>
              <a:rPr lang="en-US" sz="1262" dirty="0">
                <a:solidFill>
                  <a:srgbClr val="000000"/>
                </a:solidFill>
                <a:latin typeface="Canva Sans"/>
              </a:rPr>
              <a:t>(</a:t>
            </a:r>
            <a:r>
              <a:rPr lang="en-US" sz="1262" dirty="0" err="1">
                <a:solidFill>
                  <a:srgbClr val="000000"/>
                </a:solidFill>
                <a:latin typeface="Canva Sans"/>
              </a:rPr>
              <a:t>Sambungan</a:t>
            </a:r>
            <a:r>
              <a:rPr lang="en-US" sz="1262" dirty="0">
                <a:solidFill>
                  <a:srgbClr val="000000"/>
                </a:solidFill>
                <a:latin typeface="Canva Sans"/>
              </a:rPr>
              <a:t>)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33C3A5AF-2126-10F3-1237-49A5C8420879}"/>
              </a:ext>
            </a:extLst>
          </p:cNvPr>
          <p:cNvSpPr txBox="1"/>
          <p:nvPr/>
        </p:nvSpPr>
        <p:spPr>
          <a:xfrm>
            <a:off x="302366" y="1766890"/>
            <a:ext cx="4396503" cy="187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0"/>
              </a:lnSpc>
            </a:pPr>
            <a:r>
              <a:rPr lang="en-US" sz="1128" dirty="0">
                <a:solidFill>
                  <a:srgbClr val="000000"/>
                </a:solidFill>
                <a:latin typeface="Inter"/>
              </a:rPr>
              <a:t> 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08A45B70-BC6D-223A-84CE-F6FBC7793693}"/>
              </a:ext>
            </a:extLst>
          </p:cNvPr>
          <p:cNvSpPr txBox="1"/>
          <p:nvPr/>
        </p:nvSpPr>
        <p:spPr>
          <a:xfrm>
            <a:off x="365446" y="1763987"/>
            <a:ext cx="4396503" cy="3931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0"/>
              </a:lnSpc>
            </a:pPr>
            <a:r>
              <a:rPr lang="en-US" sz="1128" dirty="0">
                <a:solidFill>
                  <a:srgbClr val="000000"/>
                </a:solidFill>
                <a:latin typeface="Inter"/>
              </a:rPr>
              <a:t>Pelayanan Kanak-Kanak Advent General Conference </a:t>
            </a:r>
          </a:p>
          <a:p>
            <a:pPr>
              <a:lnSpc>
                <a:spcPts val="1580"/>
              </a:lnSpc>
            </a:pPr>
            <a:r>
              <a:rPr lang="en-US" sz="1128" dirty="0" err="1">
                <a:solidFill>
                  <a:srgbClr val="000000"/>
                </a:solidFill>
                <a:latin typeface="Inter"/>
              </a:rPr>
              <a:t>Masehi</a:t>
            </a:r>
            <a:r>
              <a:rPr lang="en-US" sz="1128" dirty="0">
                <a:solidFill>
                  <a:srgbClr val="000000"/>
                </a:solidFill>
                <a:latin typeface="Inter"/>
              </a:rPr>
              <a:t> Advent Hari </a:t>
            </a:r>
            <a:r>
              <a:rPr lang="en-US" sz="1128" dirty="0" err="1">
                <a:solidFill>
                  <a:srgbClr val="000000"/>
                </a:solidFill>
                <a:latin typeface="Inter"/>
              </a:rPr>
              <a:t>Ketujuh</a:t>
            </a:r>
            <a:endParaRPr lang="en-US" sz="1128" dirty="0">
              <a:solidFill>
                <a:srgbClr val="000000"/>
              </a:solidFill>
              <a:latin typeface="Int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241167" y="-99942"/>
            <a:ext cx="2844800" cy="3336119"/>
          </a:xfrm>
          <a:custGeom>
            <a:avLst/>
            <a:gdLst/>
            <a:ahLst/>
            <a:cxnLst/>
            <a:rect l="l" t="t" r="r" b="b"/>
            <a:pathLst>
              <a:path w="2844800" h="3336119">
                <a:moveTo>
                  <a:pt x="0" y="0"/>
                </a:moveTo>
                <a:lnTo>
                  <a:pt x="2844800" y="0"/>
                </a:lnTo>
                <a:lnTo>
                  <a:pt x="2844800" y="3336119"/>
                </a:lnTo>
                <a:lnTo>
                  <a:pt x="0" y="33361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00491" y="7909989"/>
            <a:ext cx="3492459" cy="1412457"/>
            <a:chOff x="0" y="0"/>
            <a:chExt cx="1330460" cy="53807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30460" cy="538079"/>
            </a:xfrm>
            <a:custGeom>
              <a:avLst/>
              <a:gdLst/>
              <a:ahLst/>
              <a:cxnLst/>
              <a:rect l="l" t="t" r="r" b="b"/>
              <a:pathLst>
                <a:path w="1330460" h="538079">
                  <a:moveTo>
                    <a:pt x="0" y="0"/>
                  </a:moveTo>
                  <a:lnTo>
                    <a:pt x="1330460" y="0"/>
                  </a:lnTo>
                  <a:lnTo>
                    <a:pt x="1330460" y="538079"/>
                  </a:lnTo>
                  <a:lnTo>
                    <a:pt x="0" y="538079"/>
                  </a:lnTo>
                  <a:close/>
                </a:path>
              </a:pathLst>
            </a:custGeom>
            <a:solidFill>
              <a:srgbClr val="B3846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330460" cy="576179"/>
            </a:xfrm>
            <a:prstGeom prst="rect">
              <a:avLst/>
            </a:prstGeom>
          </p:spPr>
          <p:txBody>
            <a:bodyPr lIns="47790" tIns="47790" rIns="47790" bIns="47790" rtlCol="0" anchor="ctr"/>
            <a:lstStyle/>
            <a:p>
              <a:pPr algn="ctr">
                <a:lnSpc>
                  <a:spcPts val="2107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6802515" y="-111650"/>
            <a:ext cx="2525675" cy="2961879"/>
          </a:xfrm>
          <a:custGeom>
            <a:avLst/>
            <a:gdLst/>
            <a:ahLst/>
            <a:cxnLst/>
            <a:rect l="l" t="t" r="r" b="b"/>
            <a:pathLst>
              <a:path w="2525675" h="2961879">
                <a:moveTo>
                  <a:pt x="0" y="0"/>
                </a:moveTo>
                <a:lnTo>
                  <a:pt x="2525675" y="0"/>
                </a:lnTo>
                <a:lnTo>
                  <a:pt x="2525675" y="2961879"/>
                </a:lnTo>
                <a:lnTo>
                  <a:pt x="0" y="29618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302366" y="9565054"/>
            <a:ext cx="321349" cy="321349"/>
          </a:xfrm>
          <a:custGeom>
            <a:avLst/>
            <a:gdLst/>
            <a:ahLst/>
            <a:cxnLst/>
            <a:rect l="l" t="t" r="r" b="b"/>
            <a:pathLst>
              <a:path w="321349" h="321349">
                <a:moveTo>
                  <a:pt x="0" y="0"/>
                </a:moveTo>
                <a:lnTo>
                  <a:pt x="321349" y="0"/>
                </a:lnTo>
                <a:lnTo>
                  <a:pt x="321349" y="321348"/>
                </a:lnTo>
                <a:lnTo>
                  <a:pt x="0" y="32134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4698869" y="238002"/>
            <a:ext cx="1201566" cy="1922010"/>
          </a:xfrm>
          <a:custGeom>
            <a:avLst/>
            <a:gdLst/>
            <a:ahLst/>
            <a:cxnLst/>
            <a:rect l="l" t="t" r="r" b="b"/>
            <a:pathLst>
              <a:path w="1528153" h="2612228">
                <a:moveTo>
                  <a:pt x="0" y="0"/>
                </a:moveTo>
                <a:lnTo>
                  <a:pt x="1528154" y="0"/>
                </a:lnTo>
                <a:lnTo>
                  <a:pt x="1528154" y="2612228"/>
                </a:lnTo>
                <a:lnTo>
                  <a:pt x="0" y="261222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48506" y="381038"/>
            <a:ext cx="2709333" cy="280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70"/>
              </a:lnSpc>
            </a:pPr>
            <a:r>
              <a:rPr lang="en-US" sz="1693" dirty="0">
                <a:solidFill>
                  <a:srgbClr val="A47250"/>
                </a:solidFill>
                <a:latin typeface="Inter Bold"/>
              </a:rPr>
              <a:t>18 NOVEMBER  2023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48506" y="912299"/>
            <a:ext cx="3860818" cy="839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96"/>
              </a:lnSpc>
            </a:pPr>
            <a:r>
              <a:rPr lang="en-US" sz="2800" dirty="0">
                <a:latin typeface="Bebas Neue Cyrillic"/>
              </a:rPr>
              <a:t>HARI KANAK-KANAK YATIM DAN Kanak-Kanak  RENTAN SEDUNIA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02366" y="1766890"/>
            <a:ext cx="4396503" cy="3931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0"/>
              </a:lnSpc>
            </a:pPr>
            <a:r>
              <a:rPr lang="en-US" sz="1128" dirty="0">
                <a:solidFill>
                  <a:srgbClr val="000000"/>
                </a:solidFill>
                <a:latin typeface="Inter"/>
              </a:rPr>
              <a:t> </a:t>
            </a:r>
          </a:p>
          <a:p>
            <a:pPr>
              <a:lnSpc>
                <a:spcPts val="1580"/>
              </a:lnSpc>
            </a:pPr>
            <a:endParaRPr lang="en-US" sz="1128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00492" y="3296755"/>
            <a:ext cx="3492459" cy="5214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703"/>
              </a:lnSpc>
            </a:pPr>
            <a:r>
              <a:rPr lang="en-US" sz="1216" dirty="0" err="1">
                <a:solidFill>
                  <a:srgbClr val="000000"/>
                </a:solidFill>
                <a:latin typeface="Inter"/>
              </a:rPr>
              <a:t>P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erjalanan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Mariam, Yusuf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Yesus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lalui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asing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bagi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jutaan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orang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seluruh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dunia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dipindahkan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secara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paksa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rumah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setiap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tahun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40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peratus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daripada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adalah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Kita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mengharap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agar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Kristus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menghapuskan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semua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konflik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ketidakadilan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memaksa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ramai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orang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meninggalkan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rumah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tetapi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mengetahui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bahawa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Dia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sendiri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datang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tengah-tengah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penderitaan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memberitahu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keadaan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dihadapi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oleh mana-mana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pelarian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ini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 algn="just">
              <a:lnSpc>
                <a:spcPts val="1703"/>
              </a:lnSpc>
            </a:pPr>
            <a:endParaRPr lang="en-US" sz="1216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703"/>
              </a:lnSpc>
            </a:pPr>
            <a:r>
              <a:rPr lang="en-US" sz="1100" dirty="0">
                <a:solidFill>
                  <a:srgbClr val="FF0000"/>
                </a:solidFill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Pertama</a:t>
            </a:r>
            <a:r>
              <a:rPr lang="en-US" sz="1100" dirty="0">
                <a:latin typeface="Inter"/>
              </a:rPr>
              <a:t>, Anak </a:t>
            </a:r>
            <a:r>
              <a:rPr lang="en-US" sz="1100" dirty="0" err="1">
                <a:latin typeface="Inter"/>
              </a:rPr>
              <a:t>Tuhan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telah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turun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ke</a:t>
            </a:r>
            <a:r>
              <a:rPr lang="en-US" sz="1100" dirty="0">
                <a:latin typeface="Inter"/>
              </a:rPr>
              <a:t> dunia </a:t>
            </a:r>
            <a:r>
              <a:rPr lang="en-US" sz="1100" dirty="0" err="1">
                <a:latin typeface="Inter"/>
              </a:rPr>
              <a:t>seperti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seorang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immigran</a:t>
            </a:r>
            <a:r>
              <a:rPr lang="en-US" sz="1100" dirty="0">
                <a:solidFill>
                  <a:srgbClr val="FF0000"/>
                </a:solidFill>
                <a:latin typeface="Inter"/>
              </a:rPr>
              <a:t> 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– </a:t>
            </a:r>
            <a:r>
              <a:rPr lang="en-US" sz="1100" dirty="0">
                <a:latin typeface="Inter"/>
              </a:rPr>
              <a:t>Dia </a:t>
            </a:r>
            <a:r>
              <a:rPr lang="en-US" sz="1100" dirty="0" err="1">
                <a:latin typeface="Inter"/>
              </a:rPr>
              <a:t>meninggalkan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alam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keselesaan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syurga</a:t>
            </a:r>
            <a:r>
              <a:rPr lang="en-US" sz="1100" dirty="0">
                <a:latin typeface="Inter"/>
              </a:rPr>
              <a:t> dan </a:t>
            </a:r>
            <a:r>
              <a:rPr lang="en-US" sz="1100" dirty="0" err="1">
                <a:latin typeface="Inter"/>
              </a:rPr>
              <a:t>mendirikan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khemahNya</a:t>
            </a:r>
            <a:r>
              <a:rPr lang="en-US" sz="1100" dirty="0">
                <a:latin typeface="Inter"/>
              </a:rPr>
              <a:t> di </a:t>
            </a:r>
            <a:r>
              <a:rPr lang="en-US" sz="1100" dirty="0" err="1">
                <a:latin typeface="Inter"/>
              </a:rPr>
              <a:t>antara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manusia</a:t>
            </a:r>
            <a:r>
              <a:rPr lang="en-US" sz="1100" dirty="0">
                <a:latin typeface="Inter"/>
              </a:rPr>
              <a:t>.  </a:t>
            </a:r>
            <a:r>
              <a:rPr lang="en-US" sz="1100" dirty="0" err="1">
                <a:latin typeface="Inter"/>
              </a:rPr>
              <a:t>Yohanes</a:t>
            </a:r>
            <a:r>
              <a:rPr lang="en-US" sz="1100" dirty="0">
                <a:latin typeface="Inter"/>
              </a:rPr>
              <a:t> 1:14 </a:t>
            </a:r>
            <a:r>
              <a:rPr lang="en-US" sz="1100" dirty="0" err="1">
                <a:latin typeface="Inter"/>
              </a:rPr>
              <a:t>mengatakan</a:t>
            </a:r>
            <a:r>
              <a:rPr lang="en-US" sz="1100" dirty="0">
                <a:latin typeface="Inter"/>
              </a:rPr>
              <a:t>, “</a:t>
            </a:r>
            <a:r>
              <a:rPr lang="en-US" sz="1100" dirty="0" err="1">
                <a:latin typeface="Inter"/>
              </a:rPr>
              <a:t>Firman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itu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telah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menjadi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manusia</a:t>
            </a:r>
            <a:r>
              <a:rPr lang="en-US" sz="1100" dirty="0">
                <a:latin typeface="Inter"/>
              </a:rPr>
              <a:t> dan diam di </a:t>
            </a:r>
            <a:r>
              <a:rPr lang="en-US" sz="1100" dirty="0" err="1">
                <a:latin typeface="Inter"/>
              </a:rPr>
              <a:t>antara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kita</a:t>
            </a:r>
            <a:r>
              <a:rPr lang="en-US" sz="1100" dirty="0">
                <a:latin typeface="Inter"/>
              </a:rPr>
              <a:t>, dan </a:t>
            </a:r>
            <a:r>
              <a:rPr lang="en-US" sz="1100" dirty="0" err="1">
                <a:latin typeface="Inter"/>
              </a:rPr>
              <a:t>kita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telah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melihat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kemuliaanNya</a:t>
            </a:r>
            <a:r>
              <a:rPr lang="en-US" sz="1100" dirty="0">
                <a:latin typeface="Inter"/>
              </a:rPr>
              <a:t>, </a:t>
            </a:r>
            <a:r>
              <a:rPr lang="en-US" sz="1100" dirty="0" err="1">
                <a:latin typeface="Inter"/>
              </a:rPr>
              <a:t>iaitu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kemuliaan</a:t>
            </a:r>
            <a:r>
              <a:rPr lang="en-US" sz="1100" dirty="0">
                <a:latin typeface="Inter"/>
              </a:rPr>
              <a:t> yang </a:t>
            </a:r>
            <a:r>
              <a:rPr lang="en-US" sz="1100" dirty="0" err="1">
                <a:latin typeface="Inter"/>
              </a:rPr>
              <a:t>diberikan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kepadaNya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sebagai</a:t>
            </a:r>
            <a:r>
              <a:rPr lang="en-US" sz="1100" dirty="0">
                <a:latin typeface="Inter"/>
              </a:rPr>
              <a:t> Anak Tunggal Bapa, </a:t>
            </a:r>
            <a:r>
              <a:rPr lang="en-US" sz="1100" dirty="0" err="1">
                <a:latin typeface="Inter"/>
              </a:rPr>
              <a:t>penuh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kasih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karunia</a:t>
            </a:r>
            <a:r>
              <a:rPr lang="en-US" sz="1100" dirty="0">
                <a:latin typeface="Inter"/>
              </a:rPr>
              <a:t> dan </a:t>
            </a:r>
            <a:r>
              <a:rPr lang="en-US" sz="1100" dirty="0" err="1">
                <a:latin typeface="Inter"/>
              </a:rPr>
              <a:t>kebenaran</a:t>
            </a:r>
            <a:r>
              <a:rPr lang="en-US" sz="1100" dirty="0">
                <a:latin typeface="Inter"/>
              </a:rPr>
              <a:t>.”  (</a:t>
            </a:r>
            <a:r>
              <a:rPr lang="en-US" sz="1100" dirty="0" err="1">
                <a:latin typeface="Inter"/>
              </a:rPr>
              <a:t>SABDAweb</a:t>
            </a:r>
            <a:r>
              <a:rPr lang="en-US" sz="1100" dirty="0">
                <a:latin typeface="Inter"/>
              </a:rPr>
              <a:t>)</a:t>
            </a:r>
            <a:endParaRPr lang="en-US" sz="1100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703"/>
              </a:lnSpc>
            </a:pPr>
            <a:endParaRPr lang="en-US" sz="1216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703"/>
              </a:lnSpc>
            </a:pPr>
            <a:endParaRPr lang="en-US" sz="1216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703"/>
              </a:lnSpc>
            </a:pPr>
            <a:endParaRPr lang="en-US" sz="1216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021508" y="2405921"/>
            <a:ext cx="3463069" cy="80481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688"/>
              </a:lnSpc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Kedua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Dia juga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hidup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sebagai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seorang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pelarian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melarikan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keselamatan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Alkitab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mengatakan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Matius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2:13, </a:t>
            </a:r>
            <a:r>
              <a:rPr lang="en-US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“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Setelah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orang-orang majus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itu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berangkat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,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nampaklah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malaikat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Tuhan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kepada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Yusuf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dalam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mimpi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dan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berkata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: "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Bangunlah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,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ambillah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Anak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itu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serta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ibu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-Nya,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larilah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ke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Mesir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dan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tinggallah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di sana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sampai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Aku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berfirman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kepadamu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,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karena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Herodes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akan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mencari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Anak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itu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untuk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membunuh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Dia.“ (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SABDAweb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)  Ayat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ini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memberitahu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kita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bahawa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orang-orang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terpaksa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meninggalkan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tempat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kelahiran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mereka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untuk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melindungi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diri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mereka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dan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keluarga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mereka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bukannya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satu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perkara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biasa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. 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Sementara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akhir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zaman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semakin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menghampiri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,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begitu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juga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dengan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kesengsaraan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dan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kesusahan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yang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akan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menimpa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umat-umat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Tuhan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yang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setia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.</a:t>
            </a:r>
            <a:endParaRPr lang="en-MY" sz="1100" dirty="0">
              <a:solidFill>
                <a:srgbClr val="000000"/>
              </a:solidFill>
              <a:latin typeface="Inter" panose="020B0604020202020204" charset="0"/>
              <a:ea typeface="Inter" panose="020B0604020202020204" charset="0"/>
            </a:endParaRPr>
          </a:p>
          <a:p>
            <a:pPr algn="just">
              <a:lnSpc>
                <a:spcPts val="1688"/>
              </a:lnSpc>
            </a:pPr>
            <a:r>
              <a:rPr lang="en-MY" sz="1100" dirty="0" err="1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Ketiga</a:t>
            </a:r>
            <a:r>
              <a:rPr lang="en-MY" sz="1100" dirty="0">
                <a:latin typeface="Inter" panose="020B0604020202020204" charset="0"/>
                <a:ea typeface="Inter" panose="020B0604020202020204" charset="0"/>
              </a:rPr>
              <a:t>, </a:t>
            </a:r>
            <a:r>
              <a:rPr lang="en-US" sz="1100" dirty="0" err="1">
                <a:latin typeface="Inter"/>
              </a:rPr>
              <a:t>Yesus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benar-benar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tahu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bagaimana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rasanya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menjadi</a:t>
            </a:r>
            <a:r>
              <a:rPr lang="en-US" sz="1100" dirty="0">
                <a:latin typeface="Inter"/>
              </a:rPr>
              <a:t> orang </a:t>
            </a:r>
            <a:r>
              <a:rPr lang="en-US" sz="1100" dirty="0" err="1">
                <a:latin typeface="Inter"/>
              </a:rPr>
              <a:t>asing</a:t>
            </a:r>
            <a:r>
              <a:rPr lang="en-US" sz="1100" dirty="0">
                <a:latin typeface="Inter"/>
              </a:rPr>
              <a:t> di </a:t>
            </a:r>
            <a:r>
              <a:rPr lang="en-US" sz="1100" dirty="0" err="1">
                <a:latin typeface="Inter"/>
              </a:rPr>
              <a:t>tempat</a:t>
            </a:r>
            <a:r>
              <a:rPr lang="en-US" sz="1100" dirty="0">
                <a:latin typeface="Inter"/>
              </a:rPr>
              <a:t> yang </a:t>
            </a:r>
            <a:r>
              <a:rPr lang="en-US" sz="1100" dirty="0" err="1">
                <a:latin typeface="Inter"/>
              </a:rPr>
              <a:t>asing</a:t>
            </a:r>
            <a:r>
              <a:rPr lang="en-US" sz="1100" dirty="0">
                <a:latin typeface="Inter"/>
              </a:rPr>
              <a:t>.  Dia sangat </a:t>
            </a:r>
            <a:r>
              <a:rPr lang="en-US" sz="1100" dirty="0" err="1">
                <a:latin typeface="Inter"/>
              </a:rPr>
              <a:t>mengenali</a:t>
            </a:r>
            <a:r>
              <a:rPr lang="en-US" sz="1100" dirty="0">
                <a:latin typeface="Inter"/>
              </a:rPr>
              <a:t> orang </a:t>
            </a:r>
            <a:r>
              <a:rPr lang="en-US" sz="1100" dirty="0" err="1">
                <a:latin typeface="Inter"/>
              </a:rPr>
              <a:t>asing</a:t>
            </a:r>
            <a:r>
              <a:rPr lang="en-US" sz="1100" dirty="0">
                <a:latin typeface="Inter"/>
              </a:rPr>
              <a:t>  </a:t>
            </a:r>
            <a:r>
              <a:rPr lang="en-US" sz="1100" dirty="0" err="1">
                <a:latin typeface="Inter"/>
              </a:rPr>
              <a:t>sehingga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apabila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kita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mengalu-alukan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mereka</a:t>
            </a:r>
            <a:r>
              <a:rPr lang="en-US" sz="1100" dirty="0">
                <a:latin typeface="Inter"/>
              </a:rPr>
              <a:t>, </a:t>
            </a:r>
            <a:r>
              <a:rPr lang="en-US" sz="1100" dirty="0" err="1">
                <a:latin typeface="Inter"/>
              </a:rPr>
              <a:t>kita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mengalu-alukan</a:t>
            </a:r>
            <a:r>
              <a:rPr lang="en-US" sz="1100" dirty="0">
                <a:latin typeface="Inter"/>
              </a:rPr>
              <a:t> Dia. </a:t>
            </a:r>
            <a:r>
              <a:rPr lang="en-US" sz="1100" dirty="0" err="1">
                <a:latin typeface="Inter"/>
              </a:rPr>
              <a:t>Selain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daripada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itu</a:t>
            </a:r>
            <a:r>
              <a:rPr lang="en-US" sz="1100" dirty="0">
                <a:latin typeface="Inter"/>
              </a:rPr>
              <a:t>, </a:t>
            </a:r>
            <a:r>
              <a:rPr lang="en-US" sz="1100" dirty="0" err="1">
                <a:latin typeface="Inter"/>
              </a:rPr>
              <a:t>kita</a:t>
            </a:r>
            <a:r>
              <a:rPr lang="en-US" sz="1100" dirty="0">
                <a:latin typeface="Inter"/>
              </a:rPr>
              <a:t>  </a:t>
            </a:r>
            <a:r>
              <a:rPr lang="en-US" sz="1100" dirty="0" err="1">
                <a:latin typeface="Inter"/>
              </a:rPr>
              <a:t>mempelajari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bahawa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kita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boleh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berbuat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baik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dengan</a:t>
            </a:r>
            <a:r>
              <a:rPr lang="en-US" sz="1100" dirty="0">
                <a:latin typeface="Inter"/>
              </a:rPr>
              <a:t> para </a:t>
            </a:r>
            <a:r>
              <a:rPr lang="en-US" sz="1100" dirty="0" err="1">
                <a:latin typeface="Inter"/>
              </a:rPr>
              <a:t>malaikat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tanpa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menyedarinya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apabila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kita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bersahabat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dengan</a:t>
            </a:r>
            <a:r>
              <a:rPr lang="en-US" sz="1100" dirty="0">
                <a:latin typeface="Inter"/>
              </a:rPr>
              <a:t> orang </a:t>
            </a:r>
            <a:r>
              <a:rPr lang="en-US" sz="1100" dirty="0" err="1">
                <a:latin typeface="Inter"/>
              </a:rPr>
              <a:t>asing</a:t>
            </a:r>
            <a:r>
              <a:rPr lang="en-US" sz="1100" dirty="0">
                <a:latin typeface="Inter"/>
              </a:rPr>
              <a:t>.  </a:t>
            </a:r>
            <a:r>
              <a:rPr lang="en-US" sz="1100" dirty="0" err="1">
                <a:latin typeface="Inter"/>
              </a:rPr>
              <a:t>Ibrani</a:t>
            </a:r>
            <a:r>
              <a:rPr lang="en-US" sz="1100" dirty="0">
                <a:latin typeface="Inter"/>
              </a:rPr>
              <a:t> 13:2 </a:t>
            </a:r>
            <a:r>
              <a:rPr lang="en-US" sz="1100" dirty="0" err="1">
                <a:latin typeface="Inter"/>
              </a:rPr>
              <a:t>berpesan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kepada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kita</a:t>
            </a:r>
            <a:r>
              <a:rPr lang="en-US" sz="1100" dirty="0">
                <a:latin typeface="Inter"/>
              </a:rPr>
              <a:t>, </a:t>
            </a:r>
            <a:r>
              <a:rPr lang="en-US" sz="1100" dirty="0">
                <a:latin typeface="Inter" panose="020B0604020202020204" charset="0"/>
                <a:ea typeface="Inter" panose="020B0604020202020204" charset="0"/>
              </a:rPr>
              <a:t>“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Jangan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kamu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lupa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memberi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tumpangan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kepada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orang,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sebab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dengan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berbuat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demikian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beberapa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orang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dengan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tidak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diketahuinya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telah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menjamu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malaikat-malaikat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.” (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SABDAweb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). 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Sebenarnya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, Yesus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bahkan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berasa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tersentuh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dan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bersyukur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jika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kita </a:t>
            </a:r>
            <a:r>
              <a:rPr lang="en-MY" sz="1100" dirty="0" err="1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menyambut</a:t>
            </a:r>
            <a:r>
              <a:rPr lang="en-MY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dirty="0" err="1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kehadiran</a:t>
            </a:r>
            <a:r>
              <a:rPr lang="en-MY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 orang </a:t>
            </a:r>
            <a:r>
              <a:rPr lang="en-MY" sz="1100" dirty="0" err="1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asing</a:t>
            </a:r>
            <a:r>
              <a:rPr lang="en-MY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dengan</a:t>
            </a:r>
            <a:r>
              <a:rPr lang="en-MY" sz="11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b="0" i="0" dirty="0" err="1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hangat</a:t>
            </a:r>
            <a:r>
              <a:rPr lang="en-MY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, </a:t>
            </a:r>
            <a:r>
              <a:rPr lang="en-MY" sz="1100" dirty="0" err="1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kanak-kanak</a:t>
            </a:r>
            <a:r>
              <a:rPr lang="en-MY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dirty="0" err="1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pelarian</a:t>
            </a:r>
            <a:r>
              <a:rPr lang="en-MY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, dan </a:t>
            </a:r>
            <a:r>
              <a:rPr lang="en-MY" sz="1100" dirty="0" err="1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keluarga</a:t>
            </a:r>
            <a:r>
              <a:rPr lang="en-MY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dirty="0" err="1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mereka</a:t>
            </a:r>
            <a:r>
              <a:rPr lang="en-MY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, </a:t>
            </a:r>
            <a:r>
              <a:rPr lang="en-MY" sz="1100" dirty="0" err="1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serta</a:t>
            </a:r>
            <a:r>
              <a:rPr lang="en-MY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dirty="0" err="1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memenuhi</a:t>
            </a:r>
            <a:r>
              <a:rPr lang="en-MY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dirty="0" err="1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keperluan</a:t>
            </a:r>
            <a:r>
              <a:rPr lang="en-MY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100" dirty="0" err="1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mereka</a:t>
            </a:r>
            <a:r>
              <a:rPr lang="en-MY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 tanpa </a:t>
            </a:r>
            <a:r>
              <a:rPr lang="en-MY" sz="1100" dirty="0" err="1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pilih</a:t>
            </a:r>
            <a:r>
              <a:rPr lang="en-MY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 kasih </a:t>
            </a:r>
            <a:r>
              <a:rPr lang="en-MY" sz="1100" dirty="0" err="1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sebagaimana</a:t>
            </a:r>
            <a:r>
              <a:rPr lang="en-MY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 Dia </a:t>
            </a:r>
            <a:r>
              <a:rPr lang="en-MY" sz="1100" dirty="0" err="1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katakan</a:t>
            </a:r>
            <a:r>
              <a:rPr lang="en-MY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 dalam </a:t>
            </a:r>
            <a:r>
              <a:rPr lang="en-MY" sz="1100" dirty="0" err="1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Matius</a:t>
            </a:r>
            <a:r>
              <a:rPr lang="en-MY" sz="110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</a:rPr>
              <a:t>  25:35-40,</a:t>
            </a:r>
            <a:endParaRPr lang="en-US" sz="1205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8"/>
              </a:lnSpc>
            </a:pPr>
            <a:endParaRPr lang="en-US" sz="1205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8"/>
              </a:lnSpc>
            </a:pPr>
            <a:endParaRPr lang="en-US" sz="1205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44738" y="2393032"/>
            <a:ext cx="3247690" cy="573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7"/>
              </a:lnSpc>
            </a:pPr>
            <a:r>
              <a:rPr lang="en-US" sz="1889" dirty="0" err="1">
                <a:solidFill>
                  <a:srgbClr val="000000"/>
                </a:solidFill>
                <a:latin typeface="Inter Bold"/>
              </a:rPr>
              <a:t>Khotbah</a:t>
            </a:r>
            <a:r>
              <a:rPr lang="en-US" sz="1889" dirty="0">
                <a:solidFill>
                  <a:srgbClr val="000000"/>
                </a:solidFill>
                <a:latin typeface="Inter Bold"/>
              </a:rPr>
              <a:t>: </a:t>
            </a:r>
            <a:r>
              <a:rPr lang="en-US" sz="1889" dirty="0">
                <a:solidFill>
                  <a:srgbClr val="A47250"/>
                </a:solidFill>
                <a:latin typeface="Inter Bold"/>
              </a:rPr>
              <a:t>Harapan di </a:t>
            </a:r>
            <a:r>
              <a:rPr lang="en-US" sz="1889" dirty="0" err="1">
                <a:solidFill>
                  <a:srgbClr val="A47250"/>
                </a:solidFill>
                <a:latin typeface="Inter Bold"/>
              </a:rPr>
              <a:t>Tempat</a:t>
            </a:r>
            <a:r>
              <a:rPr lang="en-US" sz="1889" dirty="0">
                <a:solidFill>
                  <a:srgbClr val="A47250"/>
                </a:solidFill>
                <a:latin typeface="Inter Bold"/>
              </a:rPr>
              <a:t> </a:t>
            </a:r>
            <a:r>
              <a:rPr lang="en-US" sz="1889" dirty="0" err="1">
                <a:solidFill>
                  <a:srgbClr val="A47250"/>
                </a:solidFill>
                <a:latin typeface="Inter Bold"/>
              </a:rPr>
              <a:t>Asing</a:t>
            </a:r>
            <a:endParaRPr lang="en-US" sz="1889" dirty="0">
              <a:solidFill>
                <a:srgbClr val="A47250"/>
              </a:solidFill>
              <a:latin typeface="Inter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0" y="2984423"/>
            <a:ext cx="1708970" cy="2170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68"/>
              </a:lnSpc>
            </a:pPr>
            <a:r>
              <a:rPr lang="en-US" sz="1262" dirty="0">
                <a:solidFill>
                  <a:srgbClr val="000000"/>
                </a:solidFill>
                <a:latin typeface="Canva Sans"/>
              </a:rPr>
              <a:t>(</a:t>
            </a:r>
            <a:r>
              <a:rPr lang="en-US" sz="1262" dirty="0" err="1">
                <a:solidFill>
                  <a:srgbClr val="000000"/>
                </a:solidFill>
                <a:latin typeface="Canva Sans"/>
              </a:rPr>
              <a:t>Sambungan</a:t>
            </a:r>
            <a:r>
              <a:rPr lang="en-US" sz="1262" dirty="0">
                <a:solidFill>
                  <a:srgbClr val="000000"/>
                </a:solidFill>
                <a:latin typeface="Canva Sans"/>
              </a:rPr>
              <a:t>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7969" y="8028674"/>
            <a:ext cx="3217502" cy="13635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819"/>
              </a:lnSpc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  <a:latin typeface="Inter"/>
              </a:rPr>
              <a:t>“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Yesus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benar-benar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tahu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bagaimana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rasanya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menjadi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 orang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asing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 di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tempat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 yang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asing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.  Dia sangat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mengenali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 orang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asing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 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sehingga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apabila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kita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mengalu-alukan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mereka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,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kita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Inter"/>
              </a:rPr>
              <a:t>mengalu-alukan</a:t>
            </a:r>
            <a:r>
              <a:rPr lang="en-US" sz="1200" dirty="0">
                <a:solidFill>
                  <a:srgbClr val="FFFFFF"/>
                </a:solidFill>
                <a:latin typeface="Inter"/>
              </a:rPr>
              <a:t> Dia.</a:t>
            </a:r>
          </a:p>
          <a:p>
            <a:pPr algn="just">
              <a:lnSpc>
                <a:spcPts val="1819"/>
              </a:lnSpc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  <a:latin typeface="Inter"/>
              </a:rPr>
              <a:t> </a:t>
            </a: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AB805779-6C8F-BBCD-A7DC-FD3D96B6B6BB}"/>
              </a:ext>
            </a:extLst>
          </p:cNvPr>
          <p:cNvSpPr txBox="1"/>
          <p:nvPr/>
        </p:nvSpPr>
        <p:spPr>
          <a:xfrm>
            <a:off x="348506" y="1777259"/>
            <a:ext cx="3583834" cy="393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80"/>
              </a:lnSpc>
            </a:pPr>
            <a:r>
              <a:rPr lang="en-US" sz="1128" dirty="0" err="1">
                <a:solidFill>
                  <a:srgbClr val="000000"/>
                </a:solidFill>
                <a:latin typeface="Inter"/>
              </a:rPr>
              <a:t>Pelayanan</a:t>
            </a:r>
            <a:r>
              <a:rPr lang="en-US" sz="1128" dirty="0">
                <a:solidFill>
                  <a:srgbClr val="000000"/>
                </a:solidFill>
                <a:latin typeface="Inter"/>
              </a:rPr>
              <a:t> Kanak-Kanak Advent General Conference </a:t>
            </a:r>
            <a:r>
              <a:rPr lang="en-US" sz="1128" dirty="0" err="1">
                <a:solidFill>
                  <a:srgbClr val="000000"/>
                </a:solidFill>
                <a:latin typeface="Inter"/>
              </a:rPr>
              <a:t>Masehi</a:t>
            </a:r>
            <a:r>
              <a:rPr lang="en-US" sz="1128" dirty="0">
                <a:solidFill>
                  <a:srgbClr val="000000"/>
                </a:solidFill>
                <a:latin typeface="Inter"/>
              </a:rPr>
              <a:t> Advent Hari </a:t>
            </a:r>
            <a:r>
              <a:rPr lang="en-US" sz="1128" dirty="0" err="1">
                <a:solidFill>
                  <a:srgbClr val="000000"/>
                </a:solidFill>
                <a:latin typeface="Inter"/>
              </a:rPr>
              <a:t>Ketujuh</a:t>
            </a:r>
            <a:endParaRPr lang="en-US" sz="1128" dirty="0">
              <a:solidFill>
                <a:srgbClr val="000000"/>
              </a:solidFill>
              <a:latin typeface="Int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72760" y="-194171"/>
            <a:ext cx="2844800" cy="3336119"/>
          </a:xfrm>
          <a:custGeom>
            <a:avLst/>
            <a:gdLst/>
            <a:ahLst/>
            <a:cxnLst/>
            <a:rect l="l" t="t" r="r" b="b"/>
            <a:pathLst>
              <a:path w="2844800" h="3336119">
                <a:moveTo>
                  <a:pt x="0" y="0"/>
                </a:moveTo>
                <a:lnTo>
                  <a:pt x="2844800" y="0"/>
                </a:lnTo>
                <a:lnTo>
                  <a:pt x="2844800" y="3336120"/>
                </a:lnTo>
                <a:lnTo>
                  <a:pt x="0" y="3336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02366" y="8212434"/>
            <a:ext cx="3377334" cy="1281816"/>
            <a:chOff x="0" y="0"/>
            <a:chExt cx="1237215" cy="48831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237215" cy="488311"/>
            </a:xfrm>
            <a:custGeom>
              <a:avLst/>
              <a:gdLst/>
              <a:ahLst/>
              <a:cxnLst/>
              <a:rect l="l" t="t" r="r" b="b"/>
              <a:pathLst>
                <a:path w="1237215" h="488311">
                  <a:moveTo>
                    <a:pt x="0" y="0"/>
                  </a:moveTo>
                  <a:lnTo>
                    <a:pt x="1237215" y="0"/>
                  </a:lnTo>
                  <a:lnTo>
                    <a:pt x="1237215" y="488311"/>
                  </a:lnTo>
                  <a:lnTo>
                    <a:pt x="0" y="488311"/>
                  </a:lnTo>
                  <a:close/>
                </a:path>
              </a:pathLst>
            </a:custGeom>
            <a:solidFill>
              <a:srgbClr val="B3846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237215" cy="526411"/>
            </a:xfrm>
            <a:prstGeom prst="rect">
              <a:avLst/>
            </a:prstGeom>
          </p:spPr>
          <p:txBody>
            <a:bodyPr lIns="47790" tIns="47790" rIns="47790" bIns="47790" rtlCol="0" anchor="ctr"/>
            <a:lstStyle/>
            <a:p>
              <a:pPr algn="ctr">
                <a:lnSpc>
                  <a:spcPts val="2107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7136983" y="-99389"/>
            <a:ext cx="2525675" cy="2961879"/>
          </a:xfrm>
          <a:custGeom>
            <a:avLst/>
            <a:gdLst/>
            <a:ahLst/>
            <a:cxnLst/>
            <a:rect l="l" t="t" r="r" b="b"/>
            <a:pathLst>
              <a:path w="2525675" h="2961879">
                <a:moveTo>
                  <a:pt x="0" y="0"/>
                </a:moveTo>
                <a:lnTo>
                  <a:pt x="2525675" y="0"/>
                </a:lnTo>
                <a:lnTo>
                  <a:pt x="2525675" y="2961879"/>
                </a:lnTo>
                <a:lnTo>
                  <a:pt x="0" y="29618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302366" y="9565054"/>
            <a:ext cx="368232" cy="368232"/>
          </a:xfrm>
          <a:custGeom>
            <a:avLst/>
            <a:gdLst/>
            <a:ahLst/>
            <a:cxnLst/>
            <a:rect l="l" t="t" r="r" b="b"/>
            <a:pathLst>
              <a:path w="368232" h="368232">
                <a:moveTo>
                  <a:pt x="0" y="0"/>
                </a:moveTo>
                <a:lnTo>
                  <a:pt x="368232" y="0"/>
                </a:lnTo>
                <a:lnTo>
                  <a:pt x="368232" y="368232"/>
                </a:lnTo>
                <a:lnTo>
                  <a:pt x="0" y="36823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4138101" y="208220"/>
            <a:ext cx="2273590" cy="1708034"/>
          </a:xfrm>
          <a:custGeom>
            <a:avLst/>
            <a:gdLst/>
            <a:ahLst/>
            <a:cxnLst/>
            <a:rect l="l" t="t" r="r" b="b"/>
            <a:pathLst>
              <a:path w="2273590" h="1708034">
                <a:moveTo>
                  <a:pt x="0" y="0"/>
                </a:moveTo>
                <a:lnTo>
                  <a:pt x="2273590" y="0"/>
                </a:lnTo>
                <a:lnTo>
                  <a:pt x="2273590" y="1708034"/>
                </a:lnTo>
                <a:lnTo>
                  <a:pt x="0" y="17080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48506" y="381038"/>
            <a:ext cx="2709333" cy="280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70"/>
              </a:lnSpc>
            </a:pPr>
            <a:r>
              <a:rPr lang="en-US" sz="1693">
                <a:solidFill>
                  <a:srgbClr val="A47250"/>
                </a:solidFill>
                <a:latin typeface="Inter Bold"/>
              </a:rPr>
              <a:t>NOVEMBER 18, 2023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48506" y="912299"/>
            <a:ext cx="3860818" cy="839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96"/>
              </a:lnSpc>
            </a:pPr>
            <a:r>
              <a:rPr lang="en-US" sz="2800" dirty="0">
                <a:latin typeface="Bebas Neue Cyrillic"/>
              </a:rPr>
              <a:t>HARI KANAK-KANAK YATIM DAN Kanak-Kanak  RENTAN SEDUNIA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02366" y="1766890"/>
            <a:ext cx="4396503" cy="3931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0"/>
              </a:lnSpc>
            </a:pPr>
            <a:endParaRPr lang="en-US" sz="1128" dirty="0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1580"/>
              </a:lnSpc>
            </a:pPr>
            <a:endParaRPr lang="en-US" sz="1128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02366" y="3141948"/>
            <a:ext cx="3377335" cy="5431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82"/>
              </a:lnSpc>
            </a:pPr>
            <a:r>
              <a:rPr lang="en-US" sz="1050" dirty="0">
                <a:solidFill>
                  <a:srgbClr val="000000"/>
                </a:solidFill>
                <a:latin typeface="Inter"/>
              </a:rPr>
              <a:t>“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Sebab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ketika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Aku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lapar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kamu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memberi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Aku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;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ketika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Aku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haus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kamu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memberi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Aku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minum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;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ketika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Aku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seorang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asing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kamu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memberi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Aku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tumpangan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;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ketika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Aku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telanjang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kamu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memberi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Aku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pakaian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;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ketika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Aku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sakit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kamu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melawat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Aku;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ketika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Aku di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penjara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kamu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mengunjungi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Aku.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Maka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orang-orang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benar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menjawab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Dia,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katanya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: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Tuhan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bilamanakah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kami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melihat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Engkau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lapar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kami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memberi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Engkau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atau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haus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kami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memberi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Engkau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minum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?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Bilamanakah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kami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melihat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Engkau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sebagai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orang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asing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dan kami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memberi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Engkau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tumpangan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atau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telanjang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kami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memberi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Engkau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pakaian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?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Bilamanakah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kami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melihat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Engkau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sakit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atau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penjara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kami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mengunjungi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Engkau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? Dan Raja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menjawab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: Aku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berkata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kepadamu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sesungguhnya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segala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sesuatu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kamu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lakukan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salah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seorang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saudara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-Ku yang paling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hina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ini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kamu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telah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melakukannya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Aku.</a:t>
            </a:r>
          </a:p>
          <a:p>
            <a:pPr algn="just">
              <a:lnSpc>
                <a:spcPts val="1682"/>
              </a:lnSpc>
            </a:pPr>
            <a:r>
              <a:rPr lang="en-US" sz="1050" dirty="0" err="1">
                <a:solidFill>
                  <a:srgbClr val="000000"/>
                </a:solidFill>
                <a:latin typeface="Inter"/>
              </a:rPr>
              <a:t>Gereja-gereja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Advent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gereja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lain,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terutamanya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di Amerika Syarikat dan di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seluruh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dunia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merupakan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barisan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hadapan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menyambut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kedatangan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para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pelarian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menyedari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berkat</a:t>
            </a:r>
            <a:endParaRPr lang="en-US" sz="1201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2"/>
              </a:lnSpc>
            </a:pPr>
            <a:endParaRPr lang="en-US" sz="1201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2"/>
              </a:lnSpc>
            </a:pPr>
            <a:endParaRPr lang="en-US" sz="1201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854845" y="2057400"/>
            <a:ext cx="3678925" cy="8702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79"/>
              </a:lnSpc>
            </a:pPr>
            <a:r>
              <a:rPr lang="en-US" sz="1050" dirty="0" err="1">
                <a:solidFill>
                  <a:srgbClr val="000000"/>
                </a:solidFill>
                <a:latin typeface="Inter"/>
              </a:rPr>
              <a:t>Berkat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mendalam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ini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cara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mengasihi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prihatin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terhadap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sahabat-sahabat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pelarian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lebih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memahami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Tuhan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bekerja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melalui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setiap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kebudayaan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keadaan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menyatukan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semua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orang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diberkati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mengenali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diriNya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 algn="just">
              <a:lnSpc>
                <a:spcPts val="1679"/>
              </a:lnSpc>
            </a:pPr>
            <a:endParaRPr lang="en-US" sz="1050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79"/>
              </a:lnSpc>
            </a:pPr>
            <a:r>
              <a:rPr lang="en-US" sz="1050" dirty="0">
                <a:solidFill>
                  <a:srgbClr val="000000"/>
                </a:solidFill>
                <a:latin typeface="Inter"/>
              </a:rPr>
              <a:t>Kita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mampu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melaksanakan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hukum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teragung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diberikan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kepada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manusia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yakni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mengasihi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semua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orang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disekeliling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sebagaimana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mengasihi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sendiri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ini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adalah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mandat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Tuhan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dapati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Matius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22:39. 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melalui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usaha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mengasihi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satu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lain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sepenuhnya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nyata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dapat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melaksanakan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latin typeface="Inter"/>
              </a:rPr>
              <a:t>Amanat</a:t>
            </a:r>
            <a:r>
              <a:rPr lang="en-US" sz="1050" dirty="0">
                <a:latin typeface="Inter"/>
              </a:rPr>
              <a:t> Agung </a:t>
            </a:r>
            <a:r>
              <a:rPr lang="en-US" sz="1050" dirty="0" err="1">
                <a:latin typeface="Inter"/>
              </a:rPr>
              <a:t>untuk</a:t>
            </a:r>
            <a:r>
              <a:rPr lang="en-US" sz="1050" dirty="0">
                <a:latin typeface="Inter"/>
              </a:rPr>
              <a:t> </a:t>
            </a:r>
            <a:r>
              <a:rPr lang="en-US" sz="1050" dirty="0" err="1">
                <a:latin typeface="Inter"/>
              </a:rPr>
              <a:t>memuridkan</a:t>
            </a:r>
            <a:r>
              <a:rPr lang="en-US" sz="1050" dirty="0">
                <a:latin typeface="Inter"/>
              </a:rPr>
              <a:t> </a:t>
            </a:r>
            <a:r>
              <a:rPr lang="en-US" sz="1050" dirty="0" err="1">
                <a:latin typeface="Inter"/>
              </a:rPr>
              <a:t>semua</a:t>
            </a:r>
            <a:r>
              <a:rPr lang="en-US" sz="1050" dirty="0">
                <a:latin typeface="Inter"/>
              </a:rPr>
              <a:t> </a:t>
            </a:r>
            <a:r>
              <a:rPr lang="en-US" sz="1050" dirty="0" err="1">
                <a:latin typeface="Inter"/>
              </a:rPr>
              <a:t>bangsa</a:t>
            </a:r>
            <a:r>
              <a:rPr lang="en-US" sz="1050" dirty="0">
                <a:latin typeface="Inter"/>
              </a:rPr>
              <a:t> </a:t>
            </a:r>
            <a:r>
              <a:rPr lang="en-US" sz="1050" dirty="0" err="1">
                <a:latin typeface="Inter"/>
              </a:rPr>
              <a:t>menurut</a:t>
            </a:r>
            <a:r>
              <a:rPr lang="en-US" sz="1050" dirty="0">
                <a:latin typeface="Inter"/>
              </a:rPr>
              <a:t> </a:t>
            </a:r>
            <a:r>
              <a:rPr lang="en-US" sz="1050" dirty="0" err="1">
                <a:latin typeface="Inter"/>
              </a:rPr>
              <a:t>Matius</a:t>
            </a:r>
            <a:r>
              <a:rPr lang="en-US" sz="1050" dirty="0">
                <a:latin typeface="Inter"/>
              </a:rPr>
              <a:t> 28:19 yang </a:t>
            </a:r>
            <a:r>
              <a:rPr lang="en-US" sz="1050" dirty="0" err="1">
                <a:latin typeface="Inter"/>
              </a:rPr>
              <a:t>mengatakan</a:t>
            </a:r>
            <a:r>
              <a:rPr lang="en-US" sz="1050" dirty="0">
                <a:latin typeface="Inter"/>
              </a:rPr>
              <a:t>, </a:t>
            </a:r>
            <a:r>
              <a:rPr lang="en-US" sz="1050" dirty="0">
                <a:latin typeface="Inter" panose="020B0604020202020204" charset="0"/>
                <a:ea typeface="Inter" panose="020B0604020202020204" charset="0"/>
              </a:rPr>
              <a:t>“</a:t>
            </a:r>
            <a:r>
              <a:rPr lang="en-MY" sz="1050" b="0" i="0" dirty="0">
                <a:effectLst/>
                <a:latin typeface="Inter" panose="020B0604020202020204" charset="0"/>
                <a:ea typeface="Inter" panose="020B0604020202020204" charset="0"/>
              </a:rPr>
              <a:t>Karena </a:t>
            </a:r>
            <a:r>
              <a:rPr lang="en-MY" sz="1050" b="0" i="0" dirty="0" err="1">
                <a:effectLst/>
                <a:latin typeface="Inter" panose="020B0604020202020204" charset="0"/>
                <a:ea typeface="Inter" panose="020B0604020202020204" charset="0"/>
              </a:rPr>
              <a:t>itu</a:t>
            </a:r>
            <a:r>
              <a:rPr lang="en-MY" sz="1050" b="0" i="0" dirty="0"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050" b="0" i="0" dirty="0" err="1">
                <a:effectLst/>
                <a:latin typeface="Inter" panose="020B0604020202020204" charset="0"/>
                <a:ea typeface="Inter" panose="020B0604020202020204" charset="0"/>
              </a:rPr>
              <a:t>pergilah</a:t>
            </a:r>
            <a:r>
              <a:rPr lang="en-MY" sz="1050" b="0" i="0" dirty="0">
                <a:effectLst/>
                <a:latin typeface="Inter" panose="020B0604020202020204" charset="0"/>
                <a:ea typeface="Inter" panose="020B0604020202020204" charset="0"/>
              </a:rPr>
              <a:t>, </a:t>
            </a:r>
            <a:r>
              <a:rPr lang="en-MY" sz="1050" b="0" i="0" dirty="0" err="1">
                <a:effectLst/>
                <a:latin typeface="Inter" panose="020B0604020202020204" charset="0"/>
                <a:ea typeface="Inter" panose="020B0604020202020204" charset="0"/>
              </a:rPr>
              <a:t>jadikanlah</a:t>
            </a:r>
            <a:r>
              <a:rPr lang="en-MY" sz="1050" b="0" i="0" dirty="0"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050" b="0" i="0" dirty="0" err="1">
                <a:effectLst/>
                <a:latin typeface="Inter" panose="020B0604020202020204" charset="0"/>
                <a:ea typeface="Inter" panose="020B0604020202020204" charset="0"/>
              </a:rPr>
              <a:t>semua</a:t>
            </a:r>
            <a:r>
              <a:rPr lang="en-MY" sz="1050" b="0" i="0" dirty="0"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050" b="0" i="0" dirty="0" err="1">
                <a:effectLst/>
                <a:latin typeface="Inter" panose="020B0604020202020204" charset="0"/>
                <a:ea typeface="Inter" panose="020B0604020202020204" charset="0"/>
              </a:rPr>
              <a:t>bangsa</a:t>
            </a:r>
            <a:r>
              <a:rPr lang="en-MY" sz="1050" b="0" i="0" dirty="0">
                <a:effectLst/>
                <a:latin typeface="Inter" panose="020B0604020202020204" charset="0"/>
                <a:ea typeface="Inter" panose="020B0604020202020204" charset="0"/>
              </a:rPr>
              <a:t> murid-Ku dan </a:t>
            </a:r>
            <a:r>
              <a:rPr lang="en-MY" sz="1050" b="0" i="0" dirty="0" err="1">
                <a:effectLst/>
                <a:latin typeface="Inter" panose="020B0604020202020204" charset="0"/>
                <a:ea typeface="Inter" panose="020B0604020202020204" charset="0"/>
              </a:rPr>
              <a:t>baptislah</a:t>
            </a:r>
            <a:r>
              <a:rPr lang="en-MY" sz="1050" b="0" i="0" dirty="0"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050" b="0" i="0" dirty="0" err="1">
                <a:effectLst/>
                <a:latin typeface="Inter" panose="020B0604020202020204" charset="0"/>
                <a:ea typeface="Inter" panose="020B0604020202020204" charset="0"/>
              </a:rPr>
              <a:t>mereka</a:t>
            </a:r>
            <a:r>
              <a:rPr lang="en-MY" sz="1050" b="0" i="0" dirty="0"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050" b="0" i="0" dirty="0" err="1">
                <a:effectLst/>
                <a:latin typeface="Inter" panose="020B0604020202020204" charset="0"/>
                <a:ea typeface="Inter" panose="020B0604020202020204" charset="0"/>
              </a:rPr>
              <a:t>dalam</a:t>
            </a:r>
            <a:r>
              <a:rPr lang="en-MY" sz="1050" b="0" i="0" dirty="0">
                <a:effectLst/>
                <a:latin typeface="Inter" panose="020B0604020202020204" charset="0"/>
                <a:ea typeface="Inter" panose="020B0604020202020204" charset="0"/>
              </a:rPr>
              <a:t> </a:t>
            </a:r>
            <a:r>
              <a:rPr lang="en-MY" sz="1050" b="0" i="0" dirty="0" err="1">
                <a:effectLst/>
                <a:latin typeface="Inter" panose="020B0604020202020204" charset="0"/>
                <a:ea typeface="Inter" panose="020B0604020202020204" charset="0"/>
              </a:rPr>
              <a:t>nama</a:t>
            </a:r>
            <a:r>
              <a:rPr lang="en-MY" sz="1050" b="0" i="0" dirty="0">
                <a:effectLst/>
                <a:latin typeface="Inter" panose="020B0604020202020204" charset="0"/>
                <a:ea typeface="Inter" panose="020B0604020202020204" charset="0"/>
              </a:rPr>
              <a:t> Bapa dan Anak dan </a:t>
            </a:r>
            <a:r>
              <a:rPr lang="en-MY" sz="1050" b="0" i="0" dirty="0" err="1">
                <a:effectLst/>
                <a:latin typeface="Inter" panose="020B0604020202020204" charset="0"/>
                <a:ea typeface="Inter" panose="020B0604020202020204" charset="0"/>
              </a:rPr>
              <a:t>Roh</a:t>
            </a:r>
            <a:r>
              <a:rPr lang="en-MY" sz="1050" b="0" i="0" dirty="0">
                <a:effectLst/>
                <a:latin typeface="Inter" panose="020B0604020202020204" charset="0"/>
                <a:ea typeface="Inter" panose="020B0604020202020204" charset="0"/>
              </a:rPr>
              <a:t> Kudus,” (</a:t>
            </a:r>
            <a:r>
              <a:rPr lang="en-MY" sz="1050" b="0" i="0" dirty="0" err="1">
                <a:effectLst/>
                <a:latin typeface="Inter" panose="020B0604020202020204" charset="0"/>
                <a:ea typeface="Inter" panose="020B0604020202020204" charset="0"/>
              </a:rPr>
              <a:t>SABDAweb</a:t>
            </a:r>
            <a:r>
              <a:rPr lang="en-MY" sz="1050" b="0" i="0" dirty="0">
                <a:effectLst/>
                <a:latin typeface="Inter" panose="020B0604020202020204" charset="0"/>
                <a:ea typeface="Inter" panose="020B0604020202020204" charset="0"/>
              </a:rPr>
              <a:t>)</a:t>
            </a:r>
          </a:p>
          <a:p>
            <a:pPr algn="just">
              <a:lnSpc>
                <a:spcPts val="1679"/>
              </a:lnSpc>
            </a:pPr>
            <a:endParaRPr lang="en-US" sz="1050" dirty="0">
              <a:latin typeface="Inter" panose="020B0604020202020204" charset="0"/>
              <a:ea typeface="Inter" panose="020B0604020202020204" charset="0"/>
            </a:endParaRPr>
          </a:p>
          <a:p>
            <a:pPr algn="just">
              <a:lnSpc>
                <a:spcPts val="1679"/>
              </a:lnSpc>
            </a:pPr>
            <a:r>
              <a:rPr lang="en-US" sz="1050" dirty="0" err="1">
                <a:solidFill>
                  <a:srgbClr val="000000"/>
                </a:solidFill>
                <a:latin typeface="Inter"/>
              </a:rPr>
              <a:t>Setiausaha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UN –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Jeneral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Antonio Guterres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pernah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berakata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“Para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pelarian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adalah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lambang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semangat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terbaik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pada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manusia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memerlukan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layak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mendapat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sokongan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serta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solidariti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–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bukannya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menutup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sempadan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menolak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.” Kita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pasti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berasa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kagum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menerima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dorongan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begitu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besar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daripada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sahabat-sahabat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pelarian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mana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ramai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antara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merupakan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umat-umat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percaya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bersemangat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iman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melayani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mengasihi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secara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nyata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mungkin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memberi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inspirasi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kepada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orang lain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adanya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persamaan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Kristus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Seorang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pelarian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atau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yatim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berharap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dikasihi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diterima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dialu-alukan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masyarakat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gereja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Setiap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orang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layak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mempunyai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pengharapan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Kristus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marilah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menjadi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sebahagian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daripada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membantu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impian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ramai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orang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menjadi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kenyataan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 algn="just">
              <a:lnSpc>
                <a:spcPts val="1679"/>
              </a:lnSpc>
            </a:pPr>
            <a:endParaRPr lang="en-US" sz="1200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79"/>
              </a:lnSpc>
            </a:pPr>
            <a:endParaRPr lang="en-US" sz="1200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79"/>
              </a:lnSpc>
            </a:pPr>
            <a:endParaRPr lang="en-US" sz="1200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79"/>
              </a:lnSpc>
            </a:pPr>
            <a:endParaRPr lang="en-US" sz="1200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79"/>
              </a:lnSpc>
            </a:pPr>
            <a:endParaRPr lang="en-US" sz="1200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36814" y="2289384"/>
            <a:ext cx="3247690" cy="573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7"/>
              </a:lnSpc>
            </a:pPr>
            <a:r>
              <a:rPr lang="en-US" sz="1889" dirty="0" err="1">
                <a:solidFill>
                  <a:srgbClr val="000000"/>
                </a:solidFill>
                <a:latin typeface="Inter Bold"/>
              </a:rPr>
              <a:t>Khotbah</a:t>
            </a:r>
            <a:r>
              <a:rPr lang="en-US" sz="1889" dirty="0">
                <a:solidFill>
                  <a:srgbClr val="000000"/>
                </a:solidFill>
                <a:latin typeface="Inter Bold"/>
              </a:rPr>
              <a:t>: </a:t>
            </a:r>
            <a:r>
              <a:rPr lang="en-US" sz="1889" dirty="0">
                <a:solidFill>
                  <a:srgbClr val="A47250"/>
                </a:solidFill>
                <a:latin typeface="Inter Bold"/>
              </a:rPr>
              <a:t>Harapan di </a:t>
            </a:r>
            <a:r>
              <a:rPr lang="en-US" sz="1889" dirty="0" err="1">
                <a:solidFill>
                  <a:srgbClr val="A47250"/>
                </a:solidFill>
                <a:latin typeface="Inter Bold"/>
              </a:rPr>
              <a:t>Tempat</a:t>
            </a:r>
            <a:r>
              <a:rPr lang="en-US" sz="1889" dirty="0">
                <a:solidFill>
                  <a:srgbClr val="A47250"/>
                </a:solidFill>
                <a:latin typeface="Inter Bold"/>
              </a:rPr>
              <a:t> </a:t>
            </a:r>
            <a:r>
              <a:rPr lang="en-US" sz="1889" dirty="0" err="1">
                <a:solidFill>
                  <a:srgbClr val="A47250"/>
                </a:solidFill>
                <a:latin typeface="Inter Bold"/>
              </a:rPr>
              <a:t>Asing</a:t>
            </a:r>
            <a:endParaRPr lang="en-US" sz="1889" dirty="0">
              <a:solidFill>
                <a:srgbClr val="A47250"/>
              </a:solidFill>
              <a:latin typeface="Inter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-22363" y="2864664"/>
            <a:ext cx="1708970" cy="2170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68"/>
              </a:lnSpc>
            </a:pPr>
            <a:r>
              <a:rPr lang="en-US" sz="1262" dirty="0">
                <a:solidFill>
                  <a:srgbClr val="000000"/>
                </a:solidFill>
                <a:latin typeface="Canva Sans"/>
              </a:rPr>
              <a:t>(</a:t>
            </a:r>
            <a:r>
              <a:rPr lang="en-US" sz="1262" dirty="0" err="1">
                <a:solidFill>
                  <a:srgbClr val="000000"/>
                </a:solidFill>
                <a:latin typeface="Canva Sans"/>
              </a:rPr>
              <a:t>sambungan</a:t>
            </a:r>
            <a:r>
              <a:rPr lang="en-US" sz="1262" dirty="0">
                <a:solidFill>
                  <a:srgbClr val="000000"/>
                </a:solidFill>
                <a:latin typeface="Canva Sans"/>
              </a:rPr>
              <a:t>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48506" y="8515441"/>
            <a:ext cx="3060267" cy="440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4"/>
              </a:lnSpc>
              <a:spcBef>
                <a:spcPct val="0"/>
              </a:spcBef>
            </a:pPr>
            <a:r>
              <a:rPr lang="en-US" sz="1200" dirty="0">
                <a:solidFill>
                  <a:schemeClr val="bg1"/>
                </a:solidFill>
                <a:latin typeface="Inter"/>
              </a:rPr>
              <a:t>“Para </a:t>
            </a:r>
            <a:r>
              <a:rPr lang="en-US" sz="1200" dirty="0" err="1">
                <a:solidFill>
                  <a:schemeClr val="bg1"/>
                </a:solidFill>
                <a:latin typeface="Inter"/>
              </a:rPr>
              <a:t>pelarian</a:t>
            </a:r>
            <a:r>
              <a:rPr lang="en-US" sz="12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ter"/>
              </a:rPr>
              <a:t>adalah</a:t>
            </a:r>
            <a:r>
              <a:rPr lang="en-US" sz="12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ter"/>
              </a:rPr>
              <a:t>lambang</a:t>
            </a:r>
            <a:r>
              <a:rPr lang="en-US" sz="12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ter"/>
              </a:rPr>
              <a:t>semangat</a:t>
            </a:r>
            <a:r>
              <a:rPr lang="en-US" sz="12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ter"/>
              </a:rPr>
              <a:t>terbaik</a:t>
            </a:r>
            <a:r>
              <a:rPr lang="en-US" sz="1200" dirty="0">
                <a:solidFill>
                  <a:schemeClr val="bg1"/>
                </a:solidFill>
                <a:latin typeface="Inter"/>
              </a:rPr>
              <a:t> yang </a:t>
            </a:r>
            <a:r>
              <a:rPr lang="en-US" sz="1200" dirty="0" err="1">
                <a:solidFill>
                  <a:schemeClr val="bg1"/>
                </a:solidFill>
                <a:latin typeface="Inter"/>
              </a:rPr>
              <a:t>ada</a:t>
            </a:r>
            <a:r>
              <a:rPr lang="en-US" sz="1200" dirty="0">
                <a:solidFill>
                  <a:schemeClr val="bg1"/>
                </a:solidFill>
                <a:latin typeface="Inter"/>
              </a:rPr>
              <a:t> pada </a:t>
            </a:r>
            <a:r>
              <a:rPr lang="en-US" sz="1200" dirty="0" err="1">
                <a:solidFill>
                  <a:schemeClr val="bg1"/>
                </a:solidFill>
                <a:latin typeface="Inter"/>
              </a:rPr>
              <a:t>manusia</a:t>
            </a:r>
            <a:r>
              <a:rPr lang="en-US" sz="1200" dirty="0">
                <a:solidFill>
                  <a:schemeClr val="bg1"/>
                </a:solidFill>
                <a:latin typeface="Inter"/>
              </a:rPr>
              <a:t>.”</a:t>
            </a:r>
          </a:p>
        </p:txBody>
      </p:sp>
      <p:sp>
        <p:nvSpPr>
          <p:cNvPr id="17" name="TextBox 13">
            <a:extLst>
              <a:ext uri="{FF2B5EF4-FFF2-40B4-BE49-F238E27FC236}">
                <a16:creationId xmlns:a16="http://schemas.microsoft.com/office/drawing/2014/main" id="{B1516127-5C1F-3D76-0116-EFF4D84F2D7A}"/>
              </a:ext>
            </a:extLst>
          </p:cNvPr>
          <p:cNvSpPr txBox="1"/>
          <p:nvPr/>
        </p:nvSpPr>
        <p:spPr>
          <a:xfrm>
            <a:off x="348506" y="1773130"/>
            <a:ext cx="4396503" cy="3931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0"/>
              </a:lnSpc>
            </a:pPr>
            <a:r>
              <a:rPr lang="en-US" sz="1128" dirty="0" err="1">
                <a:solidFill>
                  <a:srgbClr val="000000"/>
                </a:solidFill>
                <a:latin typeface="Inter"/>
              </a:rPr>
              <a:t>Pelayanan</a:t>
            </a:r>
            <a:r>
              <a:rPr lang="en-US" sz="1128" dirty="0">
                <a:solidFill>
                  <a:srgbClr val="000000"/>
                </a:solidFill>
                <a:latin typeface="Inter"/>
              </a:rPr>
              <a:t> Kanak-Kanak Advent General Conference</a:t>
            </a:r>
          </a:p>
          <a:p>
            <a:pPr>
              <a:lnSpc>
                <a:spcPts val="1580"/>
              </a:lnSpc>
            </a:pPr>
            <a:r>
              <a:rPr lang="en-US" sz="1128" dirty="0" err="1">
                <a:solidFill>
                  <a:srgbClr val="000000"/>
                </a:solidFill>
                <a:latin typeface="Inter"/>
              </a:rPr>
              <a:t>Masehi</a:t>
            </a:r>
            <a:r>
              <a:rPr lang="en-US" sz="1128" dirty="0">
                <a:solidFill>
                  <a:srgbClr val="000000"/>
                </a:solidFill>
                <a:latin typeface="Inter"/>
              </a:rPr>
              <a:t> Advent Hari </a:t>
            </a:r>
            <a:r>
              <a:rPr lang="en-US" sz="1128" dirty="0" err="1">
                <a:solidFill>
                  <a:srgbClr val="000000"/>
                </a:solidFill>
                <a:latin typeface="Inter"/>
              </a:rPr>
              <a:t>Ketujuh</a:t>
            </a:r>
            <a:endParaRPr lang="en-US" sz="1128" dirty="0">
              <a:solidFill>
                <a:srgbClr val="000000"/>
              </a:solidFill>
              <a:latin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72760" y="-194171"/>
            <a:ext cx="2844800" cy="3336119"/>
          </a:xfrm>
          <a:custGeom>
            <a:avLst/>
            <a:gdLst/>
            <a:ahLst/>
            <a:cxnLst/>
            <a:rect l="l" t="t" r="r" b="b"/>
            <a:pathLst>
              <a:path w="2844800" h="3336119">
                <a:moveTo>
                  <a:pt x="0" y="0"/>
                </a:moveTo>
                <a:lnTo>
                  <a:pt x="2844800" y="0"/>
                </a:lnTo>
                <a:lnTo>
                  <a:pt x="2844800" y="3336120"/>
                </a:lnTo>
                <a:lnTo>
                  <a:pt x="0" y="3336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802515" y="-111650"/>
            <a:ext cx="2525675" cy="2961879"/>
          </a:xfrm>
          <a:custGeom>
            <a:avLst/>
            <a:gdLst/>
            <a:ahLst/>
            <a:cxnLst/>
            <a:rect l="l" t="t" r="r" b="b"/>
            <a:pathLst>
              <a:path w="2525675" h="2961879">
                <a:moveTo>
                  <a:pt x="0" y="0"/>
                </a:moveTo>
                <a:lnTo>
                  <a:pt x="2525675" y="0"/>
                </a:lnTo>
                <a:lnTo>
                  <a:pt x="2525675" y="2961879"/>
                </a:lnTo>
                <a:lnTo>
                  <a:pt x="0" y="29618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272941" y="4799777"/>
            <a:ext cx="1231357" cy="401730"/>
          </a:xfrm>
          <a:custGeom>
            <a:avLst/>
            <a:gdLst/>
            <a:ahLst/>
            <a:cxnLst/>
            <a:rect l="l" t="t" r="r" b="b"/>
            <a:pathLst>
              <a:path w="1231357" h="401730">
                <a:moveTo>
                  <a:pt x="0" y="0"/>
                </a:moveTo>
                <a:lnTo>
                  <a:pt x="1231357" y="0"/>
                </a:lnTo>
                <a:lnTo>
                  <a:pt x="1231357" y="401730"/>
                </a:lnTo>
                <a:lnTo>
                  <a:pt x="0" y="4017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272941" y="609625"/>
            <a:ext cx="1973206" cy="2121727"/>
          </a:xfrm>
          <a:custGeom>
            <a:avLst/>
            <a:gdLst/>
            <a:ahLst/>
            <a:cxnLst/>
            <a:rect l="l" t="t" r="r" b="b"/>
            <a:pathLst>
              <a:path w="1973206" h="2121727">
                <a:moveTo>
                  <a:pt x="0" y="0"/>
                </a:moveTo>
                <a:lnTo>
                  <a:pt x="1973206" y="0"/>
                </a:lnTo>
                <a:lnTo>
                  <a:pt x="1973206" y="2121727"/>
                </a:lnTo>
                <a:lnTo>
                  <a:pt x="0" y="21217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22619" y="4564837"/>
            <a:ext cx="1599285" cy="435805"/>
          </a:xfrm>
          <a:custGeom>
            <a:avLst/>
            <a:gdLst/>
            <a:ahLst/>
            <a:cxnLst/>
            <a:rect l="l" t="t" r="r" b="b"/>
            <a:pathLst>
              <a:path w="1599285" h="435805">
                <a:moveTo>
                  <a:pt x="0" y="0"/>
                </a:moveTo>
                <a:lnTo>
                  <a:pt x="1599285" y="0"/>
                </a:lnTo>
                <a:lnTo>
                  <a:pt x="1599285" y="435805"/>
                </a:lnTo>
                <a:lnTo>
                  <a:pt x="0" y="43580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4159796" y="6763504"/>
            <a:ext cx="3171851" cy="2517656"/>
          </a:xfrm>
          <a:custGeom>
            <a:avLst/>
            <a:gdLst/>
            <a:ahLst/>
            <a:cxnLst/>
            <a:rect l="l" t="t" r="r" b="b"/>
            <a:pathLst>
              <a:path w="3171851" h="2517656">
                <a:moveTo>
                  <a:pt x="0" y="0"/>
                </a:moveTo>
                <a:lnTo>
                  <a:pt x="3171850" y="0"/>
                </a:lnTo>
                <a:lnTo>
                  <a:pt x="3171850" y="2517656"/>
                </a:lnTo>
                <a:lnTo>
                  <a:pt x="0" y="251765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4414612" y="4213894"/>
            <a:ext cx="1208006" cy="585883"/>
          </a:xfrm>
          <a:custGeom>
            <a:avLst/>
            <a:gdLst/>
            <a:ahLst/>
            <a:cxnLst/>
            <a:rect l="l" t="t" r="r" b="b"/>
            <a:pathLst>
              <a:path w="1208006" h="585883">
                <a:moveTo>
                  <a:pt x="0" y="0"/>
                </a:moveTo>
                <a:lnTo>
                  <a:pt x="1208007" y="0"/>
                </a:lnTo>
                <a:lnTo>
                  <a:pt x="1208007" y="585883"/>
                </a:lnTo>
                <a:lnTo>
                  <a:pt x="0" y="58588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760081" y="6011178"/>
            <a:ext cx="1461822" cy="361801"/>
          </a:xfrm>
          <a:custGeom>
            <a:avLst/>
            <a:gdLst/>
            <a:ahLst/>
            <a:cxnLst/>
            <a:rect l="l" t="t" r="r" b="b"/>
            <a:pathLst>
              <a:path w="1461822" h="361801">
                <a:moveTo>
                  <a:pt x="0" y="0"/>
                </a:moveTo>
                <a:lnTo>
                  <a:pt x="1461823" y="0"/>
                </a:lnTo>
                <a:lnTo>
                  <a:pt x="1461823" y="361801"/>
                </a:lnTo>
                <a:lnTo>
                  <a:pt x="0" y="36180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622619" y="5200667"/>
            <a:ext cx="1890624" cy="630996"/>
          </a:xfrm>
          <a:custGeom>
            <a:avLst/>
            <a:gdLst/>
            <a:ahLst/>
            <a:cxnLst/>
            <a:rect l="l" t="t" r="r" b="b"/>
            <a:pathLst>
              <a:path w="1890624" h="630996">
                <a:moveTo>
                  <a:pt x="0" y="0"/>
                </a:moveTo>
                <a:lnTo>
                  <a:pt x="1890624" y="0"/>
                </a:lnTo>
                <a:lnTo>
                  <a:pt x="1890624" y="630996"/>
                </a:lnTo>
                <a:lnTo>
                  <a:pt x="0" y="630996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4272941" y="6297069"/>
            <a:ext cx="1154628" cy="534298"/>
          </a:xfrm>
          <a:custGeom>
            <a:avLst/>
            <a:gdLst/>
            <a:ahLst/>
            <a:cxnLst/>
            <a:rect l="l" t="t" r="r" b="b"/>
            <a:pathLst>
              <a:path w="1154628" h="534298">
                <a:moveTo>
                  <a:pt x="0" y="0"/>
                </a:moveTo>
                <a:lnTo>
                  <a:pt x="1154628" y="0"/>
                </a:lnTo>
                <a:lnTo>
                  <a:pt x="1154628" y="534298"/>
                </a:lnTo>
                <a:lnTo>
                  <a:pt x="0" y="534298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4089281" y="5395351"/>
            <a:ext cx="1219176" cy="519674"/>
          </a:xfrm>
          <a:custGeom>
            <a:avLst/>
            <a:gdLst/>
            <a:ahLst/>
            <a:cxnLst/>
            <a:rect l="l" t="t" r="r" b="b"/>
            <a:pathLst>
              <a:path w="1219176" h="519674">
                <a:moveTo>
                  <a:pt x="0" y="0"/>
                </a:moveTo>
                <a:lnTo>
                  <a:pt x="1219177" y="0"/>
                </a:lnTo>
                <a:lnTo>
                  <a:pt x="1219177" y="519674"/>
                </a:lnTo>
                <a:lnTo>
                  <a:pt x="0" y="519674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302366" y="9380164"/>
            <a:ext cx="359027" cy="359027"/>
          </a:xfrm>
          <a:custGeom>
            <a:avLst/>
            <a:gdLst/>
            <a:ahLst/>
            <a:cxnLst/>
            <a:rect l="l" t="t" r="r" b="b"/>
            <a:pathLst>
              <a:path w="359027" h="359027">
                <a:moveTo>
                  <a:pt x="0" y="0"/>
                </a:moveTo>
                <a:lnTo>
                  <a:pt x="359027" y="0"/>
                </a:lnTo>
                <a:lnTo>
                  <a:pt x="359027" y="359027"/>
                </a:lnTo>
                <a:lnTo>
                  <a:pt x="0" y="359027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5745721" y="3112611"/>
            <a:ext cx="760564" cy="1061701"/>
          </a:xfrm>
          <a:custGeom>
            <a:avLst/>
            <a:gdLst/>
            <a:ahLst/>
            <a:cxnLst/>
            <a:rect l="l" t="t" r="r" b="b"/>
            <a:pathLst>
              <a:path w="760564" h="1061701">
                <a:moveTo>
                  <a:pt x="0" y="0"/>
                </a:moveTo>
                <a:lnTo>
                  <a:pt x="760564" y="0"/>
                </a:lnTo>
                <a:lnTo>
                  <a:pt x="760564" y="1061701"/>
                </a:lnTo>
                <a:lnTo>
                  <a:pt x="0" y="1061701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348506" y="381038"/>
            <a:ext cx="2709333" cy="280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70"/>
              </a:lnSpc>
            </a:pPr>
            <a:r>
              <a:rPr lang="en-US" sz="1693" dirty="0">
                <a:solidFill>
                  <a:srgbClr val="A47250"/>
                </a:solidFill>
                <a:latin typeface="Inter Bold"/>
              </a:rPr>
              <a:t>13 NOVEMBER  2023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48506" y="912299"/>
            <a:ext cx="3860818" cy="839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96"/>
              </a:lnSpc>
            </a:pPr>
            <a:r>
              <a:rPr lang="en-US" sz="2800" dirty="0">
                <a:solidFill>
                  <a:srgbClr val="000000"/>
                </a:solidFill>
                <a:latin typeface="Bebas Neue Cyrillic"/>
              </a:rPr>
              <a:t>Hari Kanak-Kanak Yatim dan </a:t>
            </a:r>
            <a:r>
              <a:rPr lang="en-US" sz="2800" dirty="0" err="1">
                <a:solidFill>
                  <a:srgbClr val="000000"/>
                </a:solidFill>
                <a:latin typeface="Bebas Neue Cyrillic"/>
              </a:rPr>
              <a:t>kanak-kanak</a:t>
            </a:r>
            <a:r>
              <a:rPr lang="en-US" sz="2800" dirty="0">
                <a:solidFill>
                  <a:srgbClr val="000000"/>
                </a:solidFill>
                <a:latin typeface="Bebas Neue Cyrillic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ebas Neue Cyrillic"/>
              </a:rPr>
              <a:t>Rentan</a:t>
            </a:r>
            <a:r>
              <a:rPr lang="en-US" sz="2800" dirty="0">
                <a:solidFill>
                  <a:srgbClr val="000000"/>
                </a:solidFill>
                <a:latin typeface="Bebas Neue Cyrillic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ebas Neue Cyrillic"/>
              </a:rPr>
              <a:t>sedunia</a:t>
            </a:r>
            <a:endParaRPr lang="en-US" sz="2800" dirty="0">
              <a:solidFill>
                <a:srgbClr val="000000"/>
              </a:solidFill>
              <a:latin typeface="Bebas Neue Cyrillic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302366" y="1766890"/>
            <a:ext cx="4396503" cy="3931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0"/>
              </a:lnSpc>
            </a:pPr>
            <a:endParaRPr lang="en-US" sz="1128" dirty="0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1580"/>
              </a:lnSpc>
            </a:pPr>
            <a:endParaRPr lang="en-US" sz="1128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302366" y="3492331"/>
            <a:ext cx="3141159" cy="6522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88"/>
              </a:lnSpc>
            </a:pPr>
            <a:r>
              <a:rPr lang="en-US" sz="1205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dinafikan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bahawa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kelahiran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Yesus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memberi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harapan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bahawa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meski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pun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menghadapai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cabaran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secara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peribadi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atau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masyarakat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sentiasa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mendapatkan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kesembuhan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berasa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selesa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di mana-mana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sahaja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bersama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Yesus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 algn="just">
              <a:lnSpc>
                <a:spcPts val="1688"/>
              </a:lnSpc>
            </a:pPr>
            <a:endParaRPr lang="en-US" sz="1205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8"/>
              </a:lnSpc>
            </a:pPr>
            <a:r>
              <a:rPr lang="en-US" sz="1205" dirty="0" err="1">
                <a:solidFill>
                  <a:srgbClr val="000000"/>
                </a:solidFill>
                <a:latin typeface="Inter"/>
              </a:rPr>
              <a:t>Pengharapan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ditemukan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di mana-mana,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bahkan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tempat-tempat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dijangka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Lagi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pula,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ia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hanya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memerlukan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sosok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seorang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pelarian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anak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kecil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berdaya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palungan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memastikan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hati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sentiasa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marak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harapan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keinginan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menjadi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terbuka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terhadap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kemungkinan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Tuhan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bekerja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melalui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semua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cabaran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keadaan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hidup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Kedukaan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kegembiraan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merupakan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bahagian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penting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perjalanan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hidup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seorang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anak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pelarian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Namun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kisah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kelahiran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Yesus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adalah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peringatan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kuat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bahawa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keadaan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mencabar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menentukan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mempunyai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kata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putus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perjalanan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hidup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seseorang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.  Hanya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Yesus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205" dirty="0" err="1">
                <a:solidFill>
                  <a:srgbClr val="000000"/>
                </a:solidFill>
                <a:latin typeface="Inter"/>
              </a:rPr>
              <a:t>melakukannya</a:t>
            </a:r>
            <a:r>
              <a:rPr lang="en-US" sz="1205" dirty="0">
                <a:solidFill>
                  <a:srgbClr val="000000"/>
                </a:solidFill>
                <a:latin typeface="Inter"/>
              </a:rPr>
              <a:t>.  </a:t>
            </a:r>
          </a:p>
          <a:p>
            <a:pPr algn="just">
              <a:lnSpc>
                <a:spcPts val="1688"/>
              </a:lnSpc>
            </a:pPr>
            <a:endParaRPr lang="en-US" sz="1205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8"/>
              </a:lnSpc>
            </a:pPr>
            <a:endParaRPr lang="en-US" sz="1205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8"/>
              </a:lnSpc>
            </a:pPr>
            <a:endParaRPr lang="en-US" sz="1205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414612" y="3687678"/>
            <a:ext cx="1614887" cy="2090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11"/>
              </a:lnSpc>
            </a:pPr>
            <a:r>
              <a:rPr lang="en-US" sz="1365" dirty="0">
                <a:solidFill>
                  <a:srgbClr val="568F90"/>
                </a:solidFill>
                <a:latin typeface="Inter Bold"/>
              </a:rPr>
              <a:t>FOKUS DOA</a:t>
            </a:r>
          </a:p>
          <a:p>
            <a:pPr>
              <a:lnSpc>
                <a:spcPts val="1598"/>
              </a:lnSpc>
            </a:pPr>
            <a:endParaRPr lang="en-US" sz="1365" dirty="0">
              <a:solidFill>
                <a:srgbClr val="568F90"/>
              </a:solidFill>
              <a:latin typeface="Inter Bold"/>
            </a:endParaRPr>
          </a:p>
          <a:p>
            <a:pPr>
              <a:lnSpc>
                <a:spcPts val="1598"/>
              </a:lnSpc>
            </a:pPr>
            <a:endParaRPr lang="en-US" sz="1365" dirty="0">
              <a:solidFill>
                <a:srgbClr val="568F90"/>
              </a:solidFill>
              <a:latin typeface="Inter Bold"/>
            </a:endParaRPr>
          </a:p>
          <a:p>
            <a:pPr>
              <a:lnSpc>
                <a:spcPts val="1598"/>
              </a:lnSpc>
            </a:pPr>
            <a:endParaRPr lang="en-US" sz="1365" dirty="0">
              <a:solidFill>
                <a:srgbClr val="568F90"/>
              </a:solidFill>
              <a:latin typeface="Inter Bold"/>
            </a:endParaRPr>
          </a:p>
          <a:p>
            <a:pPr>
              <a:lnSpc>
                <a:spcPts val="1598"/>
              </a:lnSpc>
            </a:pPr>
            <a:endParaRPr lang="en-US" sz="1365" dirty="0">
              <a:solidFill>
                <a:srgbClr val="568F90"/>
              </a:solidFill>
              <a:latin typeface="Inter Bold"/>
            </a:endParaRPr>
          </a:p>
          <a:p>
            <a:pPr>
              <a:lnSpc>
                <a:spcPts val="1598"/>
              </a:lnSpc>
            </a:pPr>
            <a:endParaRPr lang="en-US" sz="1365" dirty="0">
              <a:solidFill>
                <a:srgbClr val="568F90"/>
              </a:solidFill>
              <a:latin typeface="Inter Bold"/>
            </a:endParaRPr>
          </a:p>
          <a:p>
            <a:pPr>
              <a:lnSpc>
                <a:spcPts val="1598"/>
              </a:lnSpc>
            </a:pPr>
            <a:endParaRPr lang="en-US" sz="1365" dirty="0">
              <a:solidFill>
                <a:srgbClr val="568F90"/>
              </a:solidFill>
              <a:latin typeface="Inter Bold"/>
            </a:endParaRPr>
          </a:p>
          <a:p>
            <a:pPr>
              <a:lnSpc>
                <a:spcPts val="1598"/>
              </a:lnSpc>
            </a:pPr>
            <a:endParaRPr lang="en-US" sz="1365" dirty="0">
              <a:solidFill>
                <a:srgbClr val="568F90"/>
              </a:solidFill>
              <a:latin typeface="Inter Bold"/>
            </a:endParaRPr>
          </a:p>
          <a:p>
            <a:pPr>
              <a:lnSpc>
                <a:spcPts val="1598"/>
              </a:lnSpc>
            </a:pPr>
            <a:endParaRPr lang="en-US" sz="1365" dirty="0">
              <a:solidFill>
                <a:srgbClr val="568F90"/>
              </a:solidFill>
              <a:latin typeface="Inter Bold"/>
            </a:endParaRPr>
          </a:p>
          <a:p>
            <a:pPr>
              <a:lnSpc>
                <a:spcPts val="1598"/>
              </a:lnSpc>
            </a:pPr>
            <a:endParaRPr lang="en-US" sz="1365" dirty="0">
              <a:solidFill>
                <a:srgbClr val="568F90"/>
              </a:solidFill>
              <a:latin typeface="Inter Bold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326149" y="2551575"/>
            <a:ext cx="3247690" cy="573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7"/>
              </a:lnSpc>
            </a:pPr>
            <a:r>
              <a:rPr lang="en-US" sz="1889" dirty="0" err="1">
                <a:solidFill>
                  <a:srgbClr val="000000"/>
                </a:solidFill>
                <a:latin typeface="Inter Bold"/>
              </a:rPr>
              <a:t>Khotbah</a:t>
            </a:r>
            <a:r>
              <a:rPr lang="en-US" sz="1889" dirty="0">
                <a:solidFill>
                  <a:srgbClr val="000000"/>
                </a:solidFill>
                <a:latin typeface="Inter Bold"/>
              </a:rPr>
              <a:t>: </a:t>
            </a:r>
            <a:r>
              <a:rPr lang="en-US" sz="1889" dirty="0">
                <a:solidFill>
                  <a:srgbClr val="A47250"/>
                </a:solidFill>
                <a:latin typeface="Inter Bold"/>
              </a:rPr>
              <a:t>Harapan Di </a:t>
            </a:r>
            <a:r>
              <a:rPr lang="en-US" sz="1889" dirty="0" err="1">
                <a:solidFill>
                  <a:srgbClr val="A47250"/>
                </a:solidFill>
                <a:latin typeface="Inter Bold"/>
              </a:rPr>
              <a:t>Tempat</a:t>
            </a:r>
            <a:r>
              <a:rPr lang="en-US" sz="1889" dirty="0">
                <a:solidFill>
                  <a:srgbClr val="A47250"/>
                </a:solidFill>
                <a:latin typeface="Inter Bold"/>
              </a:rPr>
              <a:t> </a:t>
            </a:r>
            <a:r>
              <a:rPr lang="en-US" sz="1889" dirty="0" err="1">
                <a:solidFill>
                  <a:srgbClr val="A47250"/>
                </a:solidFill>
                <a:latin typeface="Inter Bold"/>
              </a:rPr>
              <a:t>Asing</a:t>
            </a:r>
            <a:endParaRPr lang="en-US" sz="1889" dirty="0">
              <a:solidFill>
                <a:srgbClr val="A47250"/>
              </a:solidFill>
              <a:latin typeface="Inter Bold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-15030" y="3112611"/>
            <a:ext cx="1708970" cy="2170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68"/>
              </a:lnSpc>
            </a:pPr>
            <a:r>
              <a:rPr lang="en-US" sz="1262" dirty="0">
                <a:solidFill>
                  <a:srgbClr val="000000"/>
                </a:solidFill>
                <a:latin typeface="Canva Sans"/>
              </a:rPr>
              <a:t>(</a:t>
            </a:r>
            <a:r>
              <a:rPr lang="en-US" sz="1262" dirty="0" err="1">
                <a:solidFill>
                  <a:srgbClr val="000000"/>
                </a:solidFill>
                <a:latin typeface="Canva Sans"/>
              </a:rPr>
              <a:t>Sambungan</a:t>
            </a:r>
            <a:r>
              <a:rPr lang="en-US" sz="1262" dirty="0">
                <a:solidFill>
                  <a:srgbClr val="000000"/>
                </a:solidFill>
                <a:latin typeface="Canva Sans"/>
              </a:rPr>
              <a:t>)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90FA4D42-E4A3-DC2A-F2C7-42A46C3870D7}"/>
              </a:ext>
            </a:extLst>
          </p:cNvPr>
          <p:cNvSpPr txBox="1"/>
          <p:nvPr/>
        </p:nvSpPr>
        <p:spPr>
          <a:xfrm>
            <a:off x="348506" y="1766890"/>
            <a:ext cx="3740775" cy="393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80"/>
              </a:lnSpc>
            </a:pPr>
            <a:r>
              <a:rPr lang="en-US" sz="1128" dirty="0" err="1">
                <a:solidFill>
                  <a:srgbClr val="000000"/>
                </a:solidFill>
                <a:latin typeface="Inter"/>
              </a:rPr>
              <a:t>Pelayanan</a:t>
            </a:r>
            <a:r>
              <a:rPr lang="en-US" sz="1128" dirty="0">
                <a:solidFill>
                  <a:srgbClr val="000000"/>
                </a:solidFill>
                <a:latin typeface="Inter"/>
              </a:rPr>
              <a:t> Kanak-Kanak Advent General Conference </a:t>
            </a:r>
            <a:r>
              <a:rPr lang="en-US" sz="1128" dirty="0" err="1">
                <a:solidFill>
                  <a:srgbClr val="000000"/>
                </a:solidFill>
                <a:latin typeface="Inter"/>
              </a:rPr>
              <a:t>Masehi</a:t>
            </a:r>
            <a:r>
              <a:rPr lang="en-US" sz="1128" dirty="0">
                <a:solidFill>
                  <a:srgbClr val="000000"/>
                </a:solidFill>
                <a:latin typeface="Inter"/>
              </a:rPr>
              <a:t> Advent Hari </a:t>
            </a:r>
            <a:r>
              <a:rPr lang="en-US" sz="1128" dirty="0" err="1">
                <a:solidFill>
                  <a:srgbClr val="000000"/>
                </a:solidFill>
                <a:latin typeface="Inter"/>
              </a:rPr>
              <a:t>Ketujuh</a:t>
            </a:r>
            <a:endParaRPr lang="en-US" sz="1128" dirty="0">
              <a:solidFill>
                <a:srgbClr val="000000"/>
              </a:solidFill>
              <a:latin typeface="Inte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72760" y="-194171"/>
            <a:ext cx="2844800" cy="3336119"/>
          </a:xfrm>
          <a:custGeom>
            <a:avLst/>
            <a:gdLst/>
            <a:ahLst/>
            <a:cxnLst/>
            <a:rect l="l" t="t" r="r" b="b"/>
            <a:pathLst>
              <a:path w="2844800" h="3336119">
                <a:moveTo>
                  <a:pt x="0" y="0"/>
                </a:moveTo>
                <a:lnTo>
                  <a:pt x="2844800" y="0"/>
                </a:lnTo>
                <a:lnTo>
                  <a:pt x="2844800" y="3336120"/>
                </a:lnTo>
                <a:lnTo>
                  <a:pt x="0" y="3336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802515" y="-111650"/>
            <a:ext cx="2525675" cy="2961879"/>
          </a:xfrm>
          <a:custGeom>
            <a:avLst/>
            <a:gdLst/>
            <a:ahLst/>
            <a:cxnLst/>
            <a:rect l="l" t="t" r="r" b="b"/>
            <a:pathLst>
              <a:path w="2525675" h="2961879">
                <a:moveTo>
                  <a:pt x="0" y="0"/>
                </a:moveTo>
                <a:lnTo>
                  <a:pt x="2525675" y="0"/>
                </a:lnTo>
                <a:lnTo>
                  <a:pt x="2525675" y="2961879"/>
                </a:lnTo>
                <a:lnTo>
                  <a:pt x="0" y="29618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384811" y="777240"/>
            <a:ext cx="2010272" cy="1389601"/>
          </a:xfrm>
          <a:custGeom>
            <a:avLst/>
            <a:gdLst/>
            <a:ahLst/>
            <a:cxnLst/>
            <a:rect l="l" t="t" r="r" b="b"/>
            <a:pathLst>
              <a:path w="2010272" h="1389601">
                <a:moveTo>
                  <a:pt x="0" y="0"/>
                </a:moveTo>
                <a:lnTo>
                  <a:pt x="2010272" y="0"/>
                </a:lnTo>
                <a:lnTo>
                  <a:pt x="2010272" y="1389601"/>
                </a:lnTo>
                <a:lnTo>
                  <a:pt x="0" y="138960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096000" y="8798509"/>
            <a:ext cx="1118532" cy="933567"/>
          </a:xfrm>
          <a:custGeom>
            <a:avLst/>
            <a:gdLst/>
            <a:ahLst/>
            <a:cxnLst/>
            <a:rect l="l" t="t" r="r" b="b"/>
            <a:pathLst>
              <a:path w="1524605" h="1299951">
                <a:moveTo>
                  <a:pt x="0" y="0"/>
                </a:moveTo>
                <a:lnTo>
                  <a:pt x="1524605" y="0"/>
                </a:lnTo>
                <a:lnTo>
                  <a:pt x="1524605" y="1299950"/>
                </a:lnTo>
                <a:lnTo>
                  <a:pt x="0" y="12999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348506" y="9407044"/>
            <a:ext cx="325032" cy="325032"/>
          </a:xfrm>
          <a:custGeom>
            <a:avLst/>
            <a:gdLst/>
            <a:ahLst/>
            <a:cxnLst/>
            <a:rect l="l" t="t" r="r" b="b"/>
            <a:pathLst>
              <a:path w="325032" h="325032">
                <a:moveTo>
                  <a:pt x="0" y="0"/>
                </a:moveTo>
                <a:lnTo>
                  <a:pt x="325032" y="0"/>
                </a:lnTo>
                <a:lnTo>
                  <a:pt x="325032" y="325032"/>
                </a:lnTo>
                <a:lnTo>
                  <a:pt x="0" y="32503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348506" y="381038"/>
            <a:ext cx="2709333" cy="280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70"/>
              </a:lnSpc>
            </a:pPr>
            <a:r>
              <a:rPr lang="en-US" sz="1693" dirty="0">
                <a:solidFill>
                  <a:srgbClr val="A47250"/>
                </a:solidFill>
                <a:latin typeface="Inter Bold"/>
              </a:rPr>
              <a:t>13 NOVEMBER  2023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48506" y="912299"/>
            <a:ext cx="3860818" cy="839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96"/>
              </a:lnSpc>
            </a:pPr>
            <a:r>
              <a:rPr lang="en-US" sz="2800" dirty="0">
                <a:latin typeface="Bebas Neue Cyrillic"/>
              </a:rPr>
              <a:t>HARI KANAK-KANAK YATIM DAN Kanak-Kanak  RENTAN SEDUNIA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19550" y="3111931"/>
            <a:ext cx="3431434" cy="76120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684"/>
              </a:lnSpc>
            </a:pPr>
            <a:r>
              <a:rPr lang="en-US" sz="1050" dirty="0">
                <a:solidFill>
                  <a:srgbClr val="000000"/>
                </a:solidFill>
                <a:latin typeface="Inter"/>
              </a:rPr>
              <a:t>Kanak-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telah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melalui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banyak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kesukaran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cabaran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memerlukan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bantuan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penyembuhan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Membuat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karya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seni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bercakap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mengenainya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membantu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Aktiviti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mungkin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termasuk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melukis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membuat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model,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membuat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kolaj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sebarang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kesenian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diberikan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kepada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Aktiviti-aktiviti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dicadangkan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bawah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adalah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mudah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diikuti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berkesan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membantu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anak-anak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yatim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berdaya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meluahkan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perasaan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emosi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meningkatkan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harga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positif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menangani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semua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memori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menyakitkan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 </a:t>
            </a:r>
          </a:p>
          <a:p>
            <a:pPr algn="just">
              <a:lnSpc>
                <a:spcPts val="1684"/>
              </a:lnSpc>
            </a:pPr>
            <a:endParaRPr lang="en-US" sz="1203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4"/>
              </a:lnSpc>
            </a:pPr>
            <a:r>
              <a:rPr lang="en-US" sz="1050" dirty="0" err="1">
                <a:solidFill>
                  <a:srgbClr val="000000"/>
                </a:solidFill>
                <a:latin typeface="Inter"/>
              </a:rPr>
              <a:t>Pertama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sekali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penjaga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perlu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menjadi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seorang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prihatin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mendengar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baik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Kanak-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perlu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melepaskan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satu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cara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ialah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meluahkan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pengalaman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trauma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persekitaran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selamat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santai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kepada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seseorang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benar-benar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memperlihatkan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keprihatinan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terhadap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kesejahteraan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sangat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mengambil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terhadap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</a:p>
          <a:p>
            <a:pPr algn="just">
              <a:lnSpc>
                <a:spcPts val="1684"/>
              </a:lnSpc>
            </a:pPr>
            <a:endParaRPr lang="en-US" sz="1203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4"/>
              </a:lnSpc>
            </a:pPr>
            <a:r>
              <a:rPr lang="en-US" sz="1100" dirty="0" err="1">
                <a:solidFill>
                  <a:srgbClr val="3B459C"/>
                </a:solidFill>
                <a:latin typeface="Inter Bold"/>
              </a:rPr>
              <a:t>Sebelum</a:t>
            </a:r>
            <a:r>
              <a:rPr lang="en-US" sz="1100" dirty="0">
                <a:solidFill>
                  <a:srgbClr val="3B459C"/>
                </a:solidFill>
                <a:latin typeface="Inter Bold"/>
              </a:rPr>
              <a:t> Anda </a:t>
            </a:r>
            <a:r>
              <a:rPr lang="en-US" sz="1100" dirty="0" err="1">
                <a:solidFill>
                  <a:srgbClr val="3B459C"/>
                </a:solidFill>
                <a:latin typeface="Inter Bold"/>
              </a:rPr>
              <a:t>Mula</a:t>
            </a:r>
            <a:endParaRPr lang="en-US" sz="1100" dirty="0">
              <a:solidFill>
                <a:srgbClr val="3B459C"/>
              </a:solidFill>
              <a:latin typeface="Inter Bold"/>
            </a:endParaRPr>
          </a:p>
          <a:p>
            <a:pPr algn="just">
              <a:lnSpc>
                <a:spcPts val="1684"/>
              </a:lnSpc>
            </a:pPr>
            <a:r>
              <a:rPr lang="en-US" sz="1050" dirty="0">
                <a:solidFill>
                  <a:srgbClr val="000000"/>
                </a:solidFill>
                <a:latin typeface="Inter"/>
              </a:rPr>
              <a:t>Anda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perlu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bersedia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bekerja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sedemikian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Sebelum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bermula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Dapatkan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butiran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setiap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daripada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orang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bekerja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mengenali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baik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</a:p>
          <a:p>
            <a:pPr algn="just">
              <a:lnSpc>
                <a:spcPts val="1684"/>
              </a:lnSpc>
            </a:pPr>
            <a:endParaRPr lang="en-US" sz="1203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4"/>
              </a:lnSpc>
            </a:pPr>
            <a:endParaRPr lang="en-US" sz="1203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4"/>
              </a:lnSpc>
            </a:pPr>
            <a:endParaRPr lang="en-US" sz="1203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4"/>
              </a:lnSpc>
            </a:pPr>
            <a:endParaRPr lang="en-US" sz="1203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4"/>
              </a:lnSpc>
            </a:pPr>
            <a:endParaRPr lang="en-US" sz="1203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4"/>
              </a:lnSpc>
            </a:pPr>
            <a:endParaRPr lang="en-US" sz="1203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39603" y="2232827"/>
            <a:ext cx="4396503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07"/>
              </a:lnSpc>
            </a:pPr>
            <a:r>
              <a:rPr lang="en-US" sz="1589" dirty="0">
                <a:solidFill>
                  <a:srgbClr val="BD4425"/>
                </a:solidFill>
                <a:latin typeface="Inter Bold"/>
              </a:rPr>
              <a:t>Seni </a:t>
            </a:r>
            <a:r>
              <a:rPr lang="en-US" sz="1589" dirty="0" err="1">
                <a:solidFill>
                  <a:srgbClr val="BD4425"/>
                </a:solidFill>
                <a:latin typeface="Inter Bold"/>
              </a:rPr>
              <a:t>Untuk</a:t>
            </a:r>
            <a:r>
              <a:rPr lang="en-US" sz="1589" dirty="0">
                <a:solidFill>
                  <a:srgbClr val="BD4425"/>
                </a:solidFill>
                <a:latin typeface="Inter Bold"/>
              </a:rPr>
              <a:t> Anak-</a:t>
            </a:r>
            <a:r>
              <a:rPr lang="en-US" sz="1589" dirty="0" err="1">
                <a:solidFill>
                  <a:srgbClr val="BD4425"/>
                </a:solidFill>
                <a:latin typeface="Inter Bold"/>
              </a:rPr>
              <a:t>anak</a:t>
            </a:r>
            <a:r>
              <a:rPr lang="en-US" sz="1589" dirty="0">
                <a:solidFill>
                  <a:srgbClr val="BD4425"/>
                </a:solidFill>
                <a:latin typeface="Inter Bold"/>
              </a:rPr>
              <a:t> Yatim dan Anak-</a:t>
            </a:r>
            <a:r>
              <a:rPr lang="en-US" sz="1589" dirty="0" err="1">
                <a:solidFill>
                  <a:srgbClr val="BD4425"/>
                </a:solidFill>
                <a:latin typeface="Inter Bold"/>
              </a:rPr>
              <a:t>anak</a:t>
            </a:r>
            <a:r>
              <a:rPr lang="en-US" sz="1589" dirty="0">
                <a:solidFill>
                  <a:srgbClr val="BD4425"/>
                </a:solidFill>
                <a:latin typeface="Inter Bold"/>
              </a:rPr>
              <a:t> </a:t>
            </a:r>
            <a:r>
              <a:rPr lang="en-US" sz="1589" dirty="0" err="1">
                <a:solidFill>
                  <a:srgbClr val="BD4425"/>
                </a:solidFill>
                <a:latin typeface="Inter Bold"/>
              </a:rPr>
              <a:t>tidak</a:t>
            </a:r>
            <a:r>
              <a:rPr lang="en-US" sz="1589" dirty="0">
                <a:solidFill>
                  <a:srgbClr val="BD4425"/>
                </a:solidFill>
                <a:latin typeface="Inter Bold"/>
              </a:rPr>
              <a:t> </a:t>
            </a:r>
            <a:r>
              <a:rPr lang="en-US" sz="1589" dirty="0" err="1">
                <a:solidFill>
                  <a:srgbClr val="BD4425"/>
                </a:solidFill>
                <a:latin typeface="Inter Bold"/>
              </a:rPr>
              <a:t>berdaya</a:t>
            </a:r>
            <a:r>
              <a:rPr lang="en-US" sz="1589" dirty="0">
                <a:solidFill>
                  <a:srgbClr val="BD4425"/>
                </a:solidFill>
                <a:latin typeface="Inter Bold"/>
              </a:rPr>
              <a:t>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918737" y="3116060"/>
            <a:ext cx="3505157" cy="6740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89"/>
              </a:lnSpc>
            </a:pPr>
            <a:r>
              <a:rPr lang="en-US" sz="1050" dirty="0" err="1">
                <a:solidFill>
                  <a:srgbClr val="000000"/>
                </a:solidFill>
                <a:latin typeface="Inter"/>
              </a:rPr>
              <a:t>Sekiranya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memperlihatkan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tanda-tanda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tertekan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hentikan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aktiviti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berikan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penghiburan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Anda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harus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mempertimbangkan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mengatur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temu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janji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kaunselor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bertauliah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</a:p>
          <a:p>
            <a:pPr algn="just">
              <a:lnSpc>
                <a:spcPts val="1689"/>
              </a:lnSpc>
            </a:pPr>
            <a:endParaRPr lang="en-US" sz="1206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9"/>
              </a:lnSpc>
            </a:pPr>
            <a:r>
              <a:rPr lang="en-US" sz="1206" dirty="0">
                <a:solidFill>
                  <a:srgbClr val="3B459C"/>
                </a:solidFill>
                <a:latin typeface="Inter Bold"/>
              </a:rPr>
              <a:t>Idea Seni #1</a:t>
            </a:r>
          </a:p>
          <a:p>
            <a:pPr algn="just">
              <a:lnSpc>
                <a:spcPts val="1689"/>
              </a:lnSpc>
            </a:pPr>
            <a:r>
              <a:rPr lang="en-US" sz="1050" dirty="0" err="1">
                <a:solidFill>
                  <a:srgbClr val="000000"/>
                </a:solidFill>
                <a:latin typeface="Inter"/>
              </a:rPr>
              <a:t>Permulaan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baik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telah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melalui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pengalaman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menyenangkan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penuh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 trauma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ialah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cara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membuat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melukis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sebuah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“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Tempat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Selamat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.”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juga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berguna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mula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memperlihatkan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tanda-tanda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kerungsingan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kemurungan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</a:p>
          <a:p>
            <a:pPr algn="just">
              <a:lnSpc>
                <a:spcPts val="1689"/>
              </a:lnSpc>
            </a:pPr>
            <a:endParaRPr lang="en-US" sz="1050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9"/>
              </a:lnSpc>
            </a:pPr>
            <a:r>
              <a:rPr lang="en-US" sz="1050" dirty="0">
                <a:solidFill>
                  <a:srgbClr val="000000"/>
                </a:solidFill>
                <a:latin typeface="Inter"/>
              </a:rPr>
              <a:t>Anda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mendorong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tersebut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memejamkan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matanya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bayangkan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sebuah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tempat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selamat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Bimbing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fikiran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memintanya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tempat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imaginasi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rasa sangat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selamat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masukkan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hanya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orang-orang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mahu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berada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di sana.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Berikan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masa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panjang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berimaginasi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Tanyakan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soalan-soalan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: 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Apa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lihat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?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Apa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hidu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?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Apa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?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Apa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sedang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lakukan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?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Apa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lagi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?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Seusai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membayangkan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tempat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selamatnya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melakuis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atau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menciptanya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menggunakan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 pen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warna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pensel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warna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atau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material lain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didapati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 algn="just">
              <a:lnSpc>
                <a:spcPts val="1689"/>
              </a:lnSpc>
            </a:pPr>
            <a:endParaRPr lang="en-US" sz="1206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9"/>
              </a:lnSpc>
            </a:pPr>
            <a:endParaRPr lang="en-US" sz="1206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9"/>
              </a:lnSpc>
            </a:pPr>
            <a:endParaRPr lang="en-US" sz="1206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689"/>
              </a:lnSpc>
            </a:pPr>
            <a:endParaRPr lang="en-US" sz="1206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3845166" y="530852"/>
            <a:ext cx="741811" cy="713993"/>
          </a:xfrm>
          <a:custGeom>
            <a:avLst/>
            <a:gdLst/>
            <a:ahLst/>
            <a:cxnLst/>
            <a:rect l="l" t="t" r="r" b="b"/>
            <a:pathLst>
              <a:path w="741811" h="713993">
                <a:moveTo>
                  <a:pt x="0" y="0"/>
                </a:moveTo>
                <a:lnTo>
                  <a:pt x="741810" y="0"/>
                </a:lnTo>
                <a:lnTo>
                  <a:pt x="741810" y="713992"/>
                </a:lnTo>
                <a:lnTo>
                  <a:pt x="0" y="71399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319550" y="2815795"/>
            <a:ext cx="4102557" cy="156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11"/>
              </a:lnSpc>
            </a:pPr>
            <a:r>
              <a:rPr lang="en-US" sz="936" dirty="0" err="1">
                <a:solidFill>
                  <a:srgbClr val="000000"/>
                </a:solidFill>
                <a:latin typeface="Canva Sans"/>
              </a:rPr>
              <a:t>Diadaptasi</a:t>
            </a:r>
            <a:r>
              <a:rPr lang="en-US" sz="936" dirty="0">
                <a:solidFill>
                  <a:srgbClr val="000000"/>
                </a:solidFill>
                <a:latin typeface="Canva Sans"/>
              </a:rPr>
              <a:t> </a:t>
            </a:r>
            <a:r>
              <a:rPr lang="en-US" sz="936" dirty="0" err="1">
                <a:solidFill>
                  <a:srgbClr val="000000"/>
                </a:solidFill>
                <a:latin typeface="Canva Sans"/>
              </a:rPr>
              <a:t>daripada</a:t>
            </a:r>
            <a:r>
              <a:rPr lang="en-US" sz="936" dirty="0">
                <a:solidFill>
                  <a:srgbClr val="000000"/>
                </a:solidFill>
                <a:latin typeface="Canva Sans"/>
              </a:rPr>
              <a:t> </a:t>
            </a:r>
            <a:r>
              <a:rPr lang="en-US" sz="936" dirty="0" err="1">
                <a:solidFill>
                  <a:srgbClr val="000000"/>
                </a:solidFill>
                <a:latin typeface="Canva Sans"/>
              </a:rPr>
              <a:t>sebuah</a:t>
            </a:r>
            <a:r>
              <a:rPr lang="en-US" sz="936" dirty="0">
                <a:solidFill>
                  <a:srgbClr val="000000"/>
                </a:solidFill>
                <a:latin typeface="Canva Sans"/>
              </a:rPr>
              <a:t> </a:t>
            </a:r>
            <a:r>
              <a:rPr lang="en-US" sz="936" dirty="0" err="1">
                <a:solidFill>
                  <a:srgbClr val="000000"/>
                </a:solidFill>
                <a:latin typeface="Canva Sans"/>
              </a:rPr>
              <a:t>artikel</a:t>
            </a:r>
            <a:r>
              <a:rPr lang="en-US" sz="936" dirty="0">
                <a:solidFill>
                  <a:srgbClr val="000000"/>
                </a:solidFill>
                <a:latin typeface="Canva Sans"/>
              </a:rPr>
              <a:t> yang </a:t>
            </a:r>
            <a:r>
              <a:rPr lang="en-US" sz="936" dirty="0" err="1">
                <a:solidFill>
                  <a:srgbClr val="000000"/>
                </a:solidFill>
                <a:latin typeface="Canva Sans"/>
              </a:rPr>
              <a:t>ditulis</a:t>
            </a:r>
            <a:r>
              <a:rPr lang="en-US" sz="936" dirty="0">
                <a:solidFill>
                  <a:srgbClr val="000000"/>
                </a:solidFill>
                <a:latin typeface="Canva Sans"/>
              </a:rPr>
              <a:t> oleh Juliet </a:t>
            </a:r>
            <a:r>
              <a:rPr lang="en-US" sz="936" dirty="0" err="1">
                <a:solidFill>
                  <a:srgbClr val="000000"/>
                </a:solidFill>
                <a:latin typeface="Canva Sans"/>
              </a:rPr>
              <a:t>Hefti</a:t>
            </a:r>
            <a:r>
              <a:rPr lang="en-US" sz="936" dirty="0">
                <a:solidFill>
                  <a:srgbClr val="000000"/>
                </a:solidFill>
                <a:latin typeface="Canva Sans"/>
              </a:rPr>
              <a:t> (2017)</a:t>
            </a: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AC2D6422-50BA-A5EC-3196-B9E0E02FC70F}"/>
              </a:ext>
            </a:extLst>
          </p:cNvPr>
          <p:cNvSpPr txBox="1"/>
          <p:nvPr/>
        </p:nvSpPr>
        <p:spPr>
          <a:xfrm>
            <a:off x="348506" y="1765758"/>
            <a:ext cx="3906958" cy="393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80"/>
              </a:lnSpc>
            </a:pPr>
            <a:r>
              <a:rPr lang="en-US" sz="1128" dirty="0" err="1">
                <a:solidFill>
                  <a:srgbClr val="000000"/>
                </a:solidFill>
                <a:latin typeface="Inter"/>
              </a:rPr>
              <a:t>Pelayanan</a:t>
            </a:r>
            <a:r>
              <a:rPr lang="en-US" sz="1128" dirty="0">
                <a:solidFill>
                  <a:srgbClr val="000000"/>
                </a:solidFill>
                <a:latin typeface="Inter"/>
              </a:rPr>
              <a:t> Kanak-Kanak Advent General Conference </a:t>
            </a:r>
            <a:r>
              <a:rPr lang="en-US" sz="1128" dirty="0" err="1">
                <a:solidFill>
                  <a:srgbClr val="000000"/>
                </a:solidFill>
                <a:latin typeface="Inter"/>
              </a:rPr>
              <a:t>Masehi</a:t>
            </a:r>
            <a:r>
              <a:rPr lang="en-US" sz="1128" dirty="0">
                <a:solidFill>
                  <a:srgbClr val="000000"/>
                </a:solidFill>
                <a:latin typeface="Inter"/>
              </a:rPr>
              <a:t> Advent Hari </a:t>
            </a:r>
            <a:r>
              <a:rPr lang="en-US" sz="1128" dirty="0" err="1">
                <a:solidFill>
                  <a:srgbClr val="000000"/>
                </a:solidFill>
                <a:latin typeface="Inter"/>
              </a:rPr>
              <a:t>Ketujuh</a:t>
            </a:r>
            <a:endParaRPr lang="en-US" sz="1128" dirty="0">
              <a:solidFill>
                <a:srgbClr val="000000"/>
              </a:solidFill>
              <a:latin typeface="Inte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72760" y="-429066"/>
            <a:ext cx="2844800" cy="3336119"/>
          </a:xfrm>
          <a:custGeom>
            <a:avLst/>
            <a:gdLst/>
            <a:ahLst/>
            <a:cxnLst/>
            <a:rect l="l" t="t" r="r" b="b"/>
            <a:pathLst>
              <a:path w="2844800" h="3336119">
                <a:moveTo>
                  <a:pt x="0" y="0"/>
                </a:moveTo>
                <a:lnTo>
                  <a:pt x="2844800" y="0"/>
                </a:lnTo>
                <a:lnTo>
                  <a:pt x="2844800" y="3336119"/>
                </a:lnTo>
                <a:lnTo>
                  <a:pt x="0" y="33361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802515" y="-111650"/>
            <a:ext cx="2525675" cy="2961879"/>
          </a:xfrm>
          <a:custGeom>
            <a:avLst/>
            <a:gdLst/>
            <a:ahLst/>
            <a:cxnLst/>
            <a:rect l="l" t="t" r="r" b="b"/>
            <a:pathLst>
              <a:path w="2525675" h="2961879">
                <a:moveTo>
                  <a:pt x="0" y="0"/>
                </a:moveTo>
                <a:lnTo>
                  <a:pt x="2525675" y="0"/>
                </a:lnTo>
                <a:lnTo>
                  <a:pt x="2525675" y="2961879"/>
                </a:lnTo>
                <a:lnTo>
                  <a:pt x="0" y="29618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621088" y="557458"/>
            <a:ext cx="1769662" cy="1623665"/>
          </a:xfrm>
          <a:custGeom>
            <a:avLst/>
            <a:gdLst/>
            <a:ahLst/>
            <a:cxnLst/>
            <a:rect l="l" t="t" r="r" b="b"/>
            <a:pathLst>
              <a:path w="1769662" h="1623665">
                <a:moveTo>
                  <a:pt x="0" y="0"/>
                </a:moveTo>
                <a:lnTo>
                  <a:pt x="1769662" y="0"/>
                </a:lnTo>
                <a:lnTo>
                  <a:pt x="1769662" y="1623664"/>
                </a:lnTo>
                <a:lnTo>
                  <a:pt x="0" y="16236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834395" y="381038"/>
            <a:ext cx="741811" cy="713993"/>
          </a:xfrm>
          <a:custGeom>
            <a:avLst/>
            <a:gdLst/>
            <a:ahLst/>
            <a:cxnLst/>
            <a:rect l="l" t="t" r="r" b="b"/>
            <a:pathLst>
              <a:path w="741811" h="713993">
                <a:moveTo>
                  <a:pt x="0" y="0"/>
                </a:moveTo>
                <a:lnTo>
                  <a:pt x="741810" y="0"/>
                </a:lnTo>
                <a:lnTo>
                  <a:pt x="741810" y="713993"/>
                </a:lnTo>
                <a:lnTo>
                  <a:pt x="0" y="71399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302366" y="9321061"/>
            <a:ext cx="321548" cy="321548"/>
          </a:xfrm>
          <a:custGeom>
            <a:avLst/>
            <a:gdLst/>
            <a:ahLst/>
            <a:cxnLst/>
            <a:rect l="l" t="t" r="r" b="b"/>
            <a:pathLst>
              <a:path w="321548" h="321548">
                <a:moveTo>
                  <a:pt x="0" y="0"/>
                </a:moveTo>
                <a:lnTo>
                  <a:pt x="321548" y="0"/>
                </a:lnTo>
                <a:lnTo>
                  <a:pt x="321548" y="321548"/>
                </a:lnTo>
                <a:lnTo>
                  <a:pt x="0" y="32154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348506" y="381038"/>
            <a:ext cx="2709333" cy="280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70"/>
              </a:lnSpc>
            </a:pPr>
            <a:r>
              <a:rPr lang="en-US" sz="1693" dirty="0">
                <a:solidFill>
                  <a:srgbClr val="A47250"/>
                </a:solidFill>
                <a:latin typeface="Inter Bold"/>
              </a:rPr>
              <a:t>13 NOVEMBER  2023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53509" y="825967"/>
            <a:ext cx="3860818" cy="839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96"/>
              </a:lnSpc>
            </a:pPr>
            <a:r>
              <a:rPr lang="en-US" sz="2800" dirty="0">
                <a:latin typeface="Bebas Neue Cyrillic"/>
              </a:rPr>
              <a:t>HARI KANAK-KANAK YATIM DAN Kanak-Kanak  RENTAN SEDUNIA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02366" y="2970828"/>
            <a:ext cx="3431639" cy="8061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44"/>
              </a:lnSpc>
            </a:pPr>
            <a:r>
              <a:rPr lang="en-US" sz="1317" b="1" dirty="0">
                <a:solidFill>
                  <a:srgbClr val="3B459C"/>
                </a:solidFill>
                <a:latin typeface="Inter"/>
              </a:rPr>
              <a:t>Idea Seni </a:t>
            </a:r>
            <a:r>
              <a:rPr lang="en-US" sz="1317" dirty="0">
                <a:solidFill>
                  <a:srgbClr val="3B459C"/>
                </a:solidFill>
                <a:latin typeface="Inter Bold"/>
              </a:rPr>
              <a:t>#2</a:t>
            </a:r>
          </a:p>
          <a:p>
            <a:pPr algn="just">
              <a:lnSpc>
                <a:spcPts val="1706"/>
              </a:lnSpc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Aktiviti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ini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bertujuan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membantu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mengukuhkan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jati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membantu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membina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keyakinan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 algn="just">
              <a:lnSpc>
                <a:spcPts val="1706"/>
              </a:lnSpc>
            </a:pPr>
            <a:endParaRPr lang="en-US" sz="1100" dirty="0">
              <a:solidFill>
                <a:srgbClr val="000000"/>
              </a:solidFill>
              <a:latin typeface="Inter"/>
            </a:endParaRPr>
          </a:p>
          <a:p>
            <a:pPr algn="just">
              <a:lnSpc>
                <a:spcPts val="1706"/>
              </a:lnSpc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Sediakan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sebuah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cermin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besar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Minta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melihat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cermin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sementara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masih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melihat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cermin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tanyakan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soalan-soalan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berikut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:</a:t>
            </a:r>
          </a:p>
          <a:p>
            <a:pPr marL="171450" indent="-171450" algn="just">
              <a:lnSpc>
                <a:spcPts val="1706"/>
              </a:lnSpc>
              <a:buFont typeface="Arial" panose="020B0604020202020204" pitchFamily="34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Apa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lihat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?</a:t>
            </a:r>
          </a:p>
          <a:p>
            <a:pPr marL="171450" indent="-171450" algn="just">
              <a:lnSpc>
                <a:spcPts val="1706"/>
              </a:lnSpc>
              <a:buFont typeface="Arial" panose="020B0604020202020204" pitchFamily="34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Siapa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telah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mencipta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?</a:t>
            </a:r>
          </a:p>
          <a:p>
            <a:pPr marL="171450" indent="-171450" algn="just">
              <a:lnSpc>
                <a:spcPts val="1706"/>
              </a:lnSpc>
              <a:buFont typeface="Arial" panose="020B0604020202020204" pitchFamily="34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Berapa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orang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dunia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kelihatan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sama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seperti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?  Anda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memberitahu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bahawa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Tuhan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mencipta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setiap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cara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unik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istimewa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Dia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telah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memastikan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tiada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seorang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pun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benar-benar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serupa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kita,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bahkan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cap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jari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kita dan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dalaman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gen-gen kita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telah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disusunatur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secara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unik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untuk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membentuk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kita.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duanya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</a:t>
            </a:r>
            <a:r>
              <a:rPr lang="en-US" sz="1100" dirty="0">
                <a:solidFill>
                  <a:srgbClr val="FF0000"/>
                </a:solidFill>
                <a:latin typeface="Inter"/>
              </a:rPr>
              <a:t>.  </a:t>
            </a:r>
            <a:r>
              <a:rPr lang="en-US" sz="1100" dirty="0" err="1">
                <a:latin typeface="Inter"/>
              </a:rPr>
              <a:t>Semua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hasil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tangan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Tuhan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adalah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indah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belaka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termasuk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kanak-kanak</a:t>
            </a:r>
            <a:r>
              <a:rPr lang="en-US" sz="1100" dirty="0">
                <a:latin typeface="Inter"/>
              </a:rPr>
              <a:t> </a:t>
            </a:r>
            <a:r>
              <a:rPr lang="en-US" sz="1100" dirty="0" err="1">
                <a:latin typeface="Inter"/>
              </a:rPr>
              <a:t>itu</a:t>
            </a:r>
            <a:r>
              <a:rPr lang="en-US" sz="1100" dirty="0">
                <a:latin typeface="Inter"/>
              </a:rPr>
              <a:t>.</a:t>
            </a:r>
          </a:p>
          <a:p>
            <a:pPr marL="171450" indent="-171450" algn="just">
              <a:lnSpc>
                <a:spcPts val="1706"/>
              </a:lnSpc>
              <a:buFont typeface="Arial" panose="020B0604020202020204" pitchFamily="34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Macam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mana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rupa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?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Bolehkah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gambarkan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?</a:t>
            </a:r>
          </a:p>
          <a:p>
            <a:pPr marL="171450" indent="-171450" algn="just">
              <a:lnSpc>
                <a:spcPts val="1706"/>
              </a:lnSpc>
              <a:buFont typeface="Arial" panose="020B0604020202020204" pitchFamily="34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Apa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suka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?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Apa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istimewa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?</a:t>
            </a:r>
          </a:p>
          <a:p>
            <a:pPr algn="just">
              <a:lnSpc>
                <a:spcPts val="1706"/>
              </a:lnSpc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Kemudian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satu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kerja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seni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menggunakan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tema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ini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Berikut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adalah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beberapa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cadangan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idea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digunakan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>
              <a:lnSpc>
                <a:spcPts val="1706"/>
              </a:lnSpc>
            </a:pPr>
            <a:endParaRPr lang="en-US" sz="1219" dirty="0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1706"/>
              </a:lnSpc>
            </a:pPr>
            <a:endParaRPr lang="en-US" sz="1219" dirty="0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1706"/>
              </a:lnSpc>
            </a:pPr>
            <a:endParaRPr lang="en-US" sz="1219" dirty="0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1706"/>
              </a:lnSpc>
            </a:pPr>
            <a:endParaRPr lang="en-US" sz="1219" dirty="0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1706"/>
              </a:lnSpc>
            </a:pPr>
            <a:endParaRPr lang="en-US" sz="1219" dirty="0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1706"/>
              </a:lnSpc>
            </a:pPr>
            <a:endParaRPr lang="en-US" sz="1219" dirty="0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1706"/>
              </a:lnSpc>
            </a:pPr>
            <a:endParaRPr lang="en-US" sz="1219" dirty="0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1706"/>
              </a:lnSpc>
            </a:pPr>
            <a:endParaRPr lang="en-US" sz="1219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26261" y="2153853"/>
            <a:ext cx="4077773" cy="487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907"/>
              </a:lnSpc>
            </a:pPr>
            <a:r>
              <a:rPr lang="en-US" sz="1589" dirty="0">
                <a:solidFill>
                  <a:srgbClr val="BD4425"/>
                </a:solidFill>
                <a:latin typeface="Inter Bold"/>
              </a:rPr>
              <a:t>Seni </a:t>
            </a:r>
            <a:r>
              <a:rPr lang="en-US" sz="1589" dirty="0" err="1">
                <a:solidFill>
                  <a:srgbClr val="BD4425"/>
                </a:solidFill>
                <a:latin typeface="Inter Bold"/>
              </a:rPr>
              <a:t>Untuk</a:t>
            </a:r>
            <a:r>
              <a:rPr lang="en-US" sz="1589" dirty="0">
                <a:solidFill>
                  <a:srgbClr val="BD4425"/>
                </a:solidFill>
                <a:latin typeface="Inter Bold"/>
              </a:rPr>
              <a:t> Anak-</a:t>
            </a:r>
            <a:r>
              <a:rPr lang="en-US" sz="1589" dirty="0" err="1">
                <a:solidFill>
                  <a:srgbClr val="BD4425"/>
                </a:solidFill>
                <a:latin typeface="Inter Bold"/>
              </a:rPr>
              <a:t>anak</a:t>
            </a:r>
            <a:r>
              <a:rPr lang="en-US" sz="1589" dirty="0">
                <a:solidFill>
                  <a:srgbClr val="BD4425"/>
                </a:solidFill>
                <a:latin typeface="Inter Bold"/>
              </a:rPr>
              <a:t> Yatim dan Anak-</a:t>
            </a:r>
            <a:r>
              <a:rPr lang="en-US" sz="1589" dirty="0" err="1">
                <a:solidFill>
                  <a:srgbClr val="BD4425"/>
                </a:solidFill>
                <a:latin typeface="Inter Bold"/>
              </a:rPr>
              <a:t>anak</a:t>
            </a:r>
            <a:r>
              <a:rPr lang="en-US" sz="1589" dirty="0">
                <a:solidFill>
                  <a:srgbClr val="BD4425"/>
                </a:solidFill>
                <a:latin typeface="Inter Bold"/>
              </a:rPr>
              <a:t> </a:t>
            </a:r>
            <a:r>
              <a:rPr lang="en-US" sz="1589" dirty="0" err="1">
                <a:solidFill>
                  <a:srgbClr val="BD4425"/>
                </a:solidFill>
                <a:latin typeface="Inter Bold"/>
              </a:rPr>
              <a:t>Tidak</a:t>
            </a:r>
            <a:r>
              <a:rPr lang="en-US" sz="1589" dirty="0">
                <a:solidFill>
                  <a:srgbClr val="BD4425"/>
                </a:solidFill>
                <a:latin typeface="Inter Bold"/>
              </a:rPr>
              <a:t> </a:t>
            </a:r>
            <a:r>
              <a:rPr lang="en-US" sz="1589" dirty="0" err="1">
                <a:solidFill>
                  <a:srgbClr val="BD4425"/>
                </a:solidFill>
                <a:latin typeface="Inter Bold"/>
              </a:rPr>
              <a:t>Berdaya</a:t>
            </a:r>
            <a:r>
              <a:rPr lang="en-US" sz="1589" dirty="0">
                <a:solidFill>
                  <a:srgbClr val="BD4425"/>
                </a:solidFill>
                <a:latin typeface="Inter Bold"/>
              </a:rPr>
              <a:t>. 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015797" y="3101210"/>
            <a:ext cx="3432066" cy="71765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63575" lvl="1" indent="-131787" algn="just">
              <a:lnSpc>
                <a:spcPts val="1709"/>
              </a:lnSpc>
              <a:buFont typeface="Arial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Gunakan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cat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atau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dakwat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bukan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toksik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minta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membuat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cap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tangan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tengah-tengah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sekeping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kertas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tulis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perkataan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“Saya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unik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” 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atas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atau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sekeliling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cap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tangan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tersebut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</a:p>
          <a:p>
            <a:pPr marL="263575" lvl="1" indent="-131787" algn="just">
              <a:lnSpc>
                <a:spcPts val="1709"/>
              </a:lnSpc>
              <a:buFont typeface="Arial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Dorong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menulis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pada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setiap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jari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pada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kertas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apa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sukai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tentang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dirinya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</a:p>
          <a:p>
            <a:pPr marL="263575" lvl="1" indent="-131787" algn="just">
              <a:lnSpc>
                <a:spcPts val="1709"/>
              </a:lnSpc>
              <a:buFont typeface="Arial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Ukur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tinggi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catit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ukurannya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pada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kertas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bersama-sama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tarikh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Beritahu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bahawa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sedang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bertumbuh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ketinggiannya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lama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lagi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berubah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Tuhan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sedang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menjaganya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Tuhan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mahu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agar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membesar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mengasihi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dirinya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bergembira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>
              <a:lnSpc>
                <a:spcPts val="1709"/>
              </a:lnSpc>
            </a:pPr>
            <a:endParaRPr lang="en-US" sz="1220" dirty="0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1711"/>
              </a:lnSpc>
            </a:pPr>
            <a:r>
              <a:rPr lang="en-US" sz="1222" dirty="0">
                <a:solidFill>
                  <a:srgbClr val="3B459C"/>
                </a:solidFill>
                <a:latin typeface="Inter Bold"/>
              </a:rPr>
              <a:t>Idea Seni #3</a:t>
            </a:r>
          </a:p>
          <a:p>
            <a:pPr algn="just">
              <a:lnSpc>
                <a:spcPts val="1709"/>
              </a:lnSpc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Aktiviti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ini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membantu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menangani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perkara-perkara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penuh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trauma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menakutkan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berlaku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hidup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</a:p>
          <a:p>
            <a:pPr algn="just">
              <a:lnSpc>
                <a:spcPts val="1709"/>
              </a:lnSpc>
            </a:pPr>
            <a:r>
              <a:rPr lang="en-US" sz="1100" dirty="0" err="1">
                <a:solidFill>
                  <a:srgbClr val="000000"/>
                </a:solidFill>
                <a:latin typeface="Inter"/>
              </a:rPr>
              <a:t>Aktiviti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ini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membiarkan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melakar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atau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melukis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apa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sahaja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inginkan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nyatakan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minat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terhadap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apa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hasilkan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Ini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membantu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meluahkan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fikiran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perasaan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tanpa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sekatan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Tanyakan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soalan-soalan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seperti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“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Beritahu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saya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tentang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lukisan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,’ ‘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Siapa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lukisan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ini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?’ dan ‘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Apa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sedang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lakukan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?’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Sekiranya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ini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memperlihatkan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berasa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takut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menggunakan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aktiviti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Inter"/>
              </a:rPr>
              <a:t>berikut</a:t>
            </a:r>
            <a:r>
              <a:rPr lang="en-US" sz="1100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>
              <a:lnSpc>
                <a:spcPts val="1709"/>
              </a:lnSpc>
            </a:pPr>
            <a:endParaRPr lang="en-US" sz="1220" dirty="0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1709"/>
              </a:lnSpc>
            </a:pPr>
            <a:endParaRPr lang="en-US" sz="1220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-76200" y="2699777"/>
            <a:ext cx="1708970" cy="179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88"/>
              </a:lnSpc>
            </a:pPr>
            <a:r>
              <a:rPr lang="en-US" sz="1062" dirty="0">
                <a:solidFill>
                  <a:srgbClr val="000000"/>
                </a:solidFill>
                <a:latin typeface="Canva Sans"/>
              </a:rPr>
              <a:t>(</a:t>
            </a:r>
            <a:r>
              <a:rPr lang="en-US" sz="1062" dirty="0" err="1">
                <a:solidFill>
                  <a:srgbClr val="000000"/>
                </a:solidFill>
                <a:latin typeface="Canva Sans"/>
              </a:rPr>
              <a:t>Sambungan</a:t>
            </a:r>
            <a:r>
              <a:rPr lang="en-US" sz="1062" dirty="0">
                <a:solidFill>
                  <a:srgbClr val="000000"/>
                </a:solidFill>
                <a:latin typeface="Canva Sans"/>
              </a:rPr>
              <a:t>)</a:t>
            </a:r>
          </a:p>
        </p:txBody>
      </p:sp>
      <p:sp>
        <p:nvSpPr>
          <p:cNvPr id="14" name="Freeform 14"/>
          <p:cNvSpPr/>
          <p:nvPr/>
        </p:nvSpPr>
        <p:spPr>
          <a:xfrm>
            <a:off x="1219200" y="9146101"/>
            <a:ext cx="1646699" cy="718396"/>
          </a:xfrm>
          <a:custGeom>
            <a:avLst/>
            <a:gdLst/>
            <a:ahLst/>
            <a:cxnLst/>
            <a:rect l="l" t="t" r="r" b="b"/>
            <a:pathLst>
              <a:path w="1913124" h="946996">
                <a:moveTo>
                  <a:pt x="0" y="0"/>
                </a:moveTo>
                <a:lnTo>
                  <a:pt x="1913124" y="0"/>
                </a:lnTo>
                <a:lnTo>
                  <a:pt x="1913124" y="946996"/>
                </a:lnTo>
                <a:lnTo>
                  <a:pt x="0" y="94699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000AC3E2-AC88-9C8D-20D8-13324349EB02}"/>
              </a:ext>
            </a:extLst>
          </p:cNvPr>
          <p:cNvSpPr txBox="1"/>
          <p:nvPr/>
        </p:nvSpPr>
        <p:spPr>
          <a:xfrm>
            <a:off x="348506" y="1702121"/>
            <a:ext cx="3906957" cy="393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80"/>
              </a:lnSpc>
            </a:pPr>
            <a:r>
              <a:rPr lang="en-US" sz="1128" dirty="0" err="1">
                <a:solidFill>
                  <a:srgbClr val="000000"/>
                </a:solidFill>
                <a:latin typeface="Inter"/>
              </a:rPr>
              <a:t>Pelayanan</a:t>
            </a:r>
            <a:r>
              <a:rPr lang="en-US" sz="1128" dirty="0">
                <a:solidFill>
                  <a:srgbClr val="000000"/>
                </a:solidFill>
                <a:latin typeface="Inter"/>
              </a:rPr>
              <a:t> Kanak-Kanak Advent General Conference </a:t>
            </a:r>
            <a:r>
              <a:rPr lang="en-US" sz="1128" dirty="0" err="1">
                <a:solidFill>
                  <a:srgbClr val="000000"/>
                </a:solidFill>
                <a:latin typeface="Inter"/>
              </a:rPr>
              <a:t>Masehi</a:t>
            </a:r>
            <a:r>
              <a:rPr lang="en-US" sz="1128" dirty="0">
                <a:solidFill>
                  <a:srgbClr val="000000"/>
                </a:solidFill>
                <a:latin typeface="Inter"/>
              </a:rPr>
              <a:t> Advent Hari </a:t>
            </a:r>
            <a:r>
              <a:rPr lang="en-US" sz="1128" dirty="0" err="1">
                <a:solidFill>
                  <a:srgbClr val="000000"/>
                </a:solidFill>
                <a:latin typeface="Inter"/>
              </a:rPr>
              <a:t>Ketujuh</a:t>
            </a:r>
            <a:endParaRPr lang="en-US" sz="1128" dirty="0">
              <a:solidFill>
                <a:srgbClr val="000000"/>
              </a:solidFill>
              <a:latin typeface="In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72760" y="-194171"/>
            <a:ext cx="2844800" cy="3336119"/>
          </a:xfrm>
          <a:custGeom>
            <a:avLst/>
            <a:gdLst/>
            <a:ahLst/>
            <a:cxnLst/>
            <a:rect l="l" t="t" r="r" b="b"/>
            <a:pathLst>
              <a:path w="2844800" h="3336119">
                <a:moveTo>
                  <a:pt x="0" y="0"/>
                </a:moveTo>
                <a:lnTo>
                  <a:pt x="2844800" y="0"/>
                </a:lnTo>
                <a:lnTo>
                  <a:pt x="2844800" y="3336120"/>
                </a:lnTo>
                <a:lnTo>
                  <a:pt x="0" y="3336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802515" y="-111650"/>
            <a:ext cx="2525675" cy="2961879"/>
          </a:xfrm>
          <a:custGeom>
            <a:avLst/>
            <a:gdLst/>
            <a:ahLst/>
            <a:cxnLst/>
            <a:rect l="l" t="t" r="r" b="b"/>
            <a:pathLst>
              <a:path w="2525675" h="2961879">
                <a:moveTo>
                  <a:pt x="0" y="0"/>
                </a:moveTo>
                <a:lnTo>
                  <a:pt x="2525675" y="0"/>
                </a:lnTo>
                <a:lnTo>
                  <a:pt x="2525675" y="2961879"/>
                </a:lnTo>
                <a:lnTo>
                  <a:pt x="0" y="29618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847439" y="409613"/>
            <a:ext cx="741811" cy="713993"/>
          </a:xfrm>
          <a:custGeom>
            <a:avLst/>
            <a:gdLst/>
            <a:ahLst/>
            <a:cxnLst/>
            <a:rect l="l" t="t" r="r" b="b"/>
            <a:pathLst>
              <a:path w="741811" h="713993">
                <a:moveTo>
                  <a:pt x="0" y="0"/>
                </a:moveTo>
                <a:lnTo>
                  <a:pt x="741810" y="0"/>
                </a:lnTo>
                <a:lnTo>
                  <a:pt x="741810" y="713993"/>
                </a:lnTo>
                <a:lnTo>
                  <a:pt x="0" y="71399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26302" y="9336456"/>
            <a:ext cx="405509" cy="405509"/>
          </a:xfrm>
          <a:custGeom>
            <a:avLst/>
            <a:gdLst/>
            <a:ahLst/>
            <a:cxnLst/>
            <a:rect l="l" t="t" r="r" b="b"/>
            <a:pathLst>
              <a:path w="405509" h="405509">
                <a:moveTo>
                  <a:pt x="0" y="0"/>
                </a:moveTo>
                <a:lnTo>
                  <a:pt x="405509" y="0"/>
                </a:lnTo>
                <a:lnTo>
                  <a:pt x="405509" y="405509"/>
                </a:lnTo>
                <a:lnTo>
                  <a:pt x="0" y="40550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889315" y="8350884"/>
            <a:ext cx="1242477" cy="1110463"/>
          </a:xfrm>
          <a:custGeom>
            <a:avLst/>
            <a:gdLst/>
            <a:ahLst/>
            <a:cxnLst/>
            <a:rect l="l" t="t" r="r" b="b"/>
            <a:pathLst>
              <a:path w="1242477" h="1110463">
                <a:moveTo>
                  <a:pt x="0" y="0"/>
                </a:moveTo>
                <a:lnTo>
                  <a:pt x="1242477" y="0"/>
                </a:lnTo>
                <a:lnTo>
                  <a:pt x="1242477" y="1110463"/>
                </a:lnTo>
                <a:lnTo>
                  <a:pt x="0" y="11104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4917087" y="409613"/>
            <a:ext cx="981439" cy="2295764"/>
          </a:xfrm>
          <a:custGeom>
            <a:avLst/>
            <a:gdLst/>
            <a:ahLst/>
            <a:cxnLst/>
            <a:rect l="l" t="t" r="r" b="b"/>
            <a:pathLst>
              <a:path w="981439" h="2295764">
                <a:moveTo>
                  <a:pt x="0" y="0"/>
                </a:moveTo>
                <a:lnTo>
                  <a:pt x="981439" y="0"/>
                </a:lnTo>
                <a:lnTo>
                  <a:pt x="981439" y="2295764"/>
                </a:lnTo>
                <a:lnTo>
                  <a:pt x="0" y="229576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2379311" y="8727932"/>
            <a:ext cx="1923770" cy="906260"/>
          </a:xfrm>
          <a:custGeom>
            <a:avLst/>
            <a:gdLst/>
            <a:ahLst/>
            <a:cxnLst/>
            <a:rect l="l" t="t" r="r" b="b"/>
            <a:pathLst>
              <a:path w="2135803" h="1198719">
                <a:moveTo>
                  <a:pt x="0" y="0"/>
                </a:moveTo>
                <a:lnTo>
                  <a:pt x="2135803" y="0"/>
                </a:lnTo>
                <a:lnTo>
                  <a:pt x="2135803" y="1198719"/>
                </a:lnTo>
                <a:lnTo>
                  <a:pt x="0" y="119871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48506" y="381038"/>
            <a:ext cx="2709333" cy="280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70"/>
              </a:lnSpc>
            </a:pPr>
            <a:r>
              <a:rPr lang="en-US" sz="1693" dirty="0">
                <a:solidFill>
                  <a:srgbClr val="A47250"/>
                </a:solidFill>
                <a:latin typeface="Inter Bold"/>
              </a:rPr>
              <a:t>18 NOVEMBER 2023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48506" y="912299"/>
            <a:ext cx="3860818" cy="839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96"/>
              </a:lnSpc>
            </a:pPr>
            <a:r>
              <a:rPr lang="en-US" sz="2800" dirty="0">
                <a:latin typeface="Bebas Neue Cyrillic"/>
              </a:rPr>
              <a:t>HARI KANAK-KANAK YATIM DAN Kanak-Kanak  RENTAN SEDUNIA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02366" y="1766890"/>
            <a:ext cx="4396503" cy="187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0"/>
              </a:lnSpc>
            </a:pPr>
            <a:endParaRPr lang="en-US" sz="1128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02366" y="3050255"/>
            <a:ext cx="3413766" cy="60516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725"/>
              </a:lnSpc>
            </a:pPr>
            <a:r>
              <a:rPr lang="en-US" sz="1050" dirty="0" err="1">
                <a:solidFill>
                  <a:srgbClr val="000000"/>
                </a:solidFill>
                <a:latin typeface="Inter"/>
              </a:rPr>
              <a:t>Gunakan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teknik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Penceritaan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mengalihkan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perhatiannya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Pada masa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sama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motivasikan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melalui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objek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pengajaran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cerita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tentang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keberanian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ketabahan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Tuhan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sebagai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sumber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kuasa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berkat-berkat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keberanian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>
              <a:lnSpc>
                <a:spcPts val="1725"/>
              </a:lnSpc>
            </a:pPr>
            <a:endParaRPr lang="en-US" sz="1232" dirty="0">
              <a:solidFill>
                <a:srgbClr val="000000"/>
              </a:solidFill>
              <a:latin typeface="Inter"/>
            </a:endParaRPr>
          </a:p>
          <a:p>
            <a:pPr marL="266023" lvl="1" indent="-133012" algn="just">
              <a:lnSpc>
                <a:spcPts val="1725"/>
              </a:lnSpc>
              <a:buFont typeface="Arial"/>
              <a:buChar char="•"/>
            </a:pPr>
            <a:r>
              <a:rPr lang="en-US" sz="1050" dirty="0" err="1">
                <a:solidFill>
                  <a:srgbClr val="000000"/>
                </a:solidFill>
                <a:latin typeface="Inter"/>
              </a:rPr>
              <a:t>Beritahu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tentang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orang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atau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haiwan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sangat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takut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terhadap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sesuatu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Di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tengah-tengah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situasi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ini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campur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tangan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Tuhan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sesuatu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telah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terjadi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di mana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dilepaskan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daripada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bahaya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:  Anda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menggunakan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cerita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tentang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umat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Israel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telah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ditangkap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menjadi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hamba di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Mesir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berasa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bernilai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berada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kesusahan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besar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Hanya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campur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tangan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Tuhan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melalui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Musa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telah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dibebaskan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 marL="266023" lvl="1" indent="-133012" algn="just">
              <a:lnSpc>
                <a:spcPts val="1725"/>
              </a:lnSpc>
              <a:buFont typeface="Arial"/>
              <a:buChar char="•"/>
            </a:pPr>
            <a:r>
              <a:rPr lang="en-US" sz="1050" dirty="0" err="1">
                <a:solidFill>
                  <a:srgbClr val="000000"/>
                </a:solidFill>
                <a:latin typeface="Inter"/>
              </a:rPr>
              <a:t>Cerita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tentang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para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pengintip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dihantar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Yeriko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kisah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Josua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juga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merupakan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cerita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bagus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membantu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merasa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diperkuatkan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serta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menyedari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bahawa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sendirian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menghadapi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semua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kesukaran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hidup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</a:t>
            </a:r>
            <a:endParaRPr lang="en-US" sz="1232" dirty="0">
              <a:solidFill>
                <a:srgbClr val="000000"/>
              </a:solidFill>
              <a:latin typeface="Inter"/>
            </a:endParaRPr>
          </a:p>
          <a:p>
            <a:pPr marL="266023" lvl="1" indent="-133012">
              <a:lnSpc>
                <a:spcPts val="1725"/>
              </a:lnSpc>
              <a:buFont typeface="Arial"/>
              <a:buChar char="•"/>
            </a:pPr>
            <a:r>
              <a:rPr lang="en-US" sz="1050" dirty="0">
                <a:solidFill>
                  <a:srgbClr val="000000"/>
                </a:solidFill>
                <a:latin typeface="Inter"/>
              </a:rPr>
              <a:t>Satu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lagi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cerita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hebat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ialah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kisahYesus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meredakan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ribut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</a:p>
          <a:p>
            <a:pPr>
              <a:lnSpc>
                <a:spcPts val="1614"/>
              </a:lnSpc>
            </a:pPr>
            <a:endParaRPr lang="en-US" sz="1232" dirty="0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1614"/>
              </a:lnSpc>
            </a:pPr>
            <a:endParaRPr lang="en-US" sz="1232" dirty="0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1614"/>
              </a:lnSpc>
            </a:pPr>
            <a:endParaRPr lang="en-US" sz="1232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880664" y="3059840"/>
            <a:ext cx="3557286" cy="67369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725"/>
              </a:lnSpc>
            </a:pPr>
            <a:r>
              <a:rPr lang="en-US" sz="1050" dirty="0">
                <a:solidFill>
                  <a:srgbClr val="000000"/>
                </a:solidFill>
                <a:latin typeface="Inter"/>
              </a:rPr>
              <a:t>Ketika murid-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muridnya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ketakutan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Yesus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tidur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nyenyak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tenang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Beritahu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anak-anak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bahawa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Dia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bukannya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cuai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Dia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seorang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berani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kerana Dia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tahu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bahawa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Tuhan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sentiasa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bersama-sama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 algn="just">
              <a:lnSpc>
                <a:spcPts val="1725"/>
              </a:lnSpc>
            </a:pPr>
            <a:r>
              <a:rPr lang="en-US" sz="1050" dirty="0">
                <a:solidFill>
                  <a:srgbClr val="000000"/>
                </a:solidFill>
                <a:latin typeface="Inter"/>
              </a:rPr>
              <a:t>Di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akhir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nanti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anak-anak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seharusnya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dapat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mengembangkan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pandangan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tentang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keadaan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hidup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berbeza-beza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di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luar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kawalan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Ada masa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sesetengah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orang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menghadapi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cabaran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lebih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besar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berbanding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orang lain,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namun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tambahan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kekuatan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daripada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Tuhan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rasa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percaya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terhadapNya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kita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bertenang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dapat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hidup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aman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</a:t>
            </a:r>
          </a:p>
          <a:p>
            <a:pPr>
              <a:lnSpc>
                <a:spcPts val="1725"/>
              </a:lnSpc>
            </a:pPr>
            <a:endParaRPr lang="en-US" sz="1232" dirty="0">
              <a:solidFill>
                <a:srgbClr val="000000"/>
              </a:solidFill>
              <a:latin typeface="Inter"/>
            </a:endParaRPr>
          </a:p>
          <a:p>
            <a:pPr marL="266119" lvl="1" indent="-133059" algn="just">
              <a:lnSpc>
                <a:spcPts val="1725"/>
              </a:lnSpc>
              <a:buFont typeface="Arial"/>
              <a:buChar char="•"/>
            </a:pPr>
            <a:r>
              <a:rPr lang="en-US" sz="1050" dirty="0" err="1">
                <a:solidFill>
                  <a:srgbClr val="000000"/>
                </a:solidFill>
                <a:latin typeface="Inter"/>
              </a:rPr>
              <a:t>Kemudian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kembali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kepada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gambar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dilukis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oleh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tentang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situasi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di mana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berasa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takut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 Tanya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apa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membantu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situasi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bagaimana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ketakutannya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hilang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 Jika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tidak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dapat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membayangkan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apa-apa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membantu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cuba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tanyakan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soalan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ini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: ‘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Apa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agaknya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mungkin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membantu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?’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Kemudian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minta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kanak-kanak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untuk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lukis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orang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atau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benda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yang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boleh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membantunya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di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dalam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gambar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tersebut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,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supaya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mengubah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memori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itu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 marL="266119" lvl="1" indent="-133059" algn="just">
              <a:lnSpc>
                <a:spcPts val="1725"/>
              </a:lnSpc>
              <a:buFont typeface="Arial"/>
              <a:buChar char="•"/>
            </a:pPr>
            <a:endParaRPr lang="en-US" sz="1100" dirty="0">
              <a:solidFill>
                <a:srgbClr val="000000"/>
              </a:solidFill>
              <a:latin typeface="Inter"/>
            </a:endParaRPr>
          </a:p>
          <a:p>
            <a:pPr marL="266119" lvl="1" indent="-133059" algn="just">
              <a:lnSpc>
                <a:spcPts val="1725"/>
              </a:lnSpc>
              <a:buFont typeface="Arial"/>
              <a:buChar char="•"/>
            </a:pPr>
            <a:r>
              <a:rPr lang="en-US" sz="1050" dirty="0" err="1">
                <a:solidFill>
                  <a:srgbClr val="000000"/>
                </a:solidFill>
                <a:latin typeface="Inter"/>
              </a:rPr>
              <a:t>Sentiasa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diakhiri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doa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beritahu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bahawa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telah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melakukan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baik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dan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anda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benar-benar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ingin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bertemu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dengan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mereka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Inter"/>
              </a:rPr>
              <a:t>lagi</a:t>
            </a:r>
            <a:r>
              <a:rPr lang="en-US" sz="1050" dirty="0">
                <a:solidFill>
                  <a:srgbClr val="000000"/>
                </a:solidFill>
                <a:latin typeface="Inter"/>
              </a:rPr>
              <a:t>.</a:t>
            </a:r>
          </a:p>
          <a:p>
            <a:pPr marL="266119" lvl="1" indent="-133059" algn="just">
              <a:lnSpc>
                <a:spcPts val="1725"/>
              </a:lnSpc>
              <a:buFont typeface="Arial"/>
              <a:buChar char="•"/>
            </a:pPr>
            <a:endParaRPr lang="en-US" sz="1100" dirty="0">
              <a:solidFill>
                <a:srgbClr val="000000"/>
              </a:solidFill>
              <a:latin typeface="Inter"/>
            </a:endParaRPr>
          </a:p>
          <a:p>
            <a:pPr marL="266119" lvl="1" indent="-133059" algn="just">
              <a:lnSpc>
                <a:spcPts val="1725"/>
              </a:lnSpc>
              <a:buFont typeface="Arial"/>
              <a:buChar char="•"/>
            </a:pPr>
            <a:endParaRPr lang="en-US" sz="1100" dirty="0">
              <a:solidFill>
                <a:srgbClr val="000000"/>
              </a:solidFill>
              <a:latin typeface="Inter"/>
            </a:endParaRPr>
          </a:p>
          <a:p>
            <a:pPr marL="266119" lvl="1" indent="-133059" algn="just">
              <a:lnSpc>
                <a:spcPts val="1725"/>
              </a:lnSpc>
              <a:buFont typeface="Arial"/>
              <a:buChar char="•"/>
            </a:pPr>
            <a:endParaRPr lang="en-US" sz="1100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-122674" y="2788830"/>
            <a:ext cx="1708970" cy="179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88"/>
              </a:lnSpc>
            </a:pPr>
            <a:r>
              <a:rPr lang="en-US" sz="1062" dirty="0">
                <a:solidFill>
                  <a:srgbClr val="000000"/>
                </a:solidFill>
                <a:latin typeface="Canva Sans"/>
              </a:rPr>
              <a:t>(</a:t>
            </a:r>
            <a:r>
              <a:rPr lang="en-US" sz="1062" dirty="0" err="1">
                <a:solidFill>
                  <a:srgbClr val="000000"/>
                </a:solidFill>
                <a:latin typeface="Canva Sans"/>
              </a:rPr>
              <a:t>Sambungan</a:t>
            </a:r>
            <a:r>
              <a:rPr lang="en-US" sz="1062" dirty="0">
                <a:solidFill>
                  <a:srgbClr val="000000"/>
                </a:solidFill>
                <a:latin typeface="Canva Sans"/>
              </a:rPr>
              <a:t>)</a:t>
            </a: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C06E83D7-4011-0FD8-D51D-3642F05939F9}"/>
              </a:ext>
            </a:extLst>
          </p:cNvPr>
          <p:cNvSpPr txBox="1"/>
          <p:nvPr/>
        </p:nvSpPr>
        <p:spPr>
          <a:xfrm>
            <a:off x="348506" y="1790663"/>
            <a:ext cx="4396503" cy="3931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0"/>
              </a:lnSpc>
            </a:pPr>
            <a:r>
              <a:rPr lang="en-US" sz="1128" dirty="0" err="1">
                <a:solidFill>
                  <a:srgbClr val="000000"/>
                </a:solidFill>
                <a:latin typeface="Inter"/>
              </a:rPr>
              <a:t>Pelayanan</a:t>
            </a:r>
            <a:r>
              <a:rPr lang="en-US" sz="1128" dirty="0">
                <a:solidFill>
                  <a:srgbClr val="000000"/>
                </a:solidFill>
                <a:latin typeface="Inter"/>
              </a:rPr>
              <a:t> Kanak-Kanak Advent General Conference </a:t>
            </a:r>
            <a:r>
              <a:rPr lang="en-US" sz="1128" dirty="0" err="1">
                <a:solidFill>
                  <a:srgbClr val="000000"/>
                </a:solidFill>
                <a:latin typeface="Inter"/>
              </a:rPr>
              <a:t>Masehi</a:t>
            </a:r>
            <a:r>
              <a:rPr lang="en-US" sz="1128" dirty="0">
                <a:solidFill>
                  <a:srgbClr val="000000"/>
                </a:solidFill>
                <a:latin typeface="Inter"/>
              </a:rPr>
              <a:t> Advent Hari </a:t>
            </a:r>
            <a:r>
              <a:rPr lang="en-US" sz="1128" dirty="0" err="1">
                <a:solidFill>
                  <a:srgbClr val="000000"/>
                </a:solidFill>
                <a:latin typeface="Inter"/>
              </a:rPr>
              <a:t>Ketujuh</a:t>
            </a:r>
            <a:endParaRPr lang="en-US" sz="1128" dirty="0">
              <a:solidFill>
                <a:srgbClr val="000000"/>
              </a:solidFill>
              <a:latin typeface="Inter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E42ED3B0-673C-AB0B-900E-B9CC7628C676}"/>
              </a:ext>
            </a:extLst>
          </p:cNvPr>
          <p:cNvSpPr txBox="1"/>
          <p:nvPr/>
        </p:nvSpPr>
        <p:spPr>
          <a:xfrm>
            <a:off x="326302" y="2242650"/>
            <a:ext cx="4396503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07"/>
              </a:lnSpc>
            </a:pPr>
            <a:r>
              <a:rPr lang="en-US" sz="1589" dirty="0">
                <a:solidFill>
                  <a:srgbClr val="BD4425"/>
                </a:solidFill>
                <a:latin typeface="Inter Bold"/>
              </a:rPr>
              <a:t>Seni </a:t>
            </a:r>
            <a:r>
              <a:rPr lang="en-US" sz="1589" dirty="0" err="1">
                <a:solidFill>
                  <a:srgbClr val="BD4425"/>
                </a:solidFill>
                <a:latin typeface="Inter Bold"/>
              </a:rPr>
              <a:t>Untuk</a:t>
            </a:r>
            <a:r>
              <a:rPr lang="en-US" sz="1589" dirty="0">
                <a:solidFill>
                  <a:srgbClr val="BD4425"/>
                </a:solidFill>
                <a:latin typeface="Inter Bold"/>
              </a:rPr>
              <a:t> Anak-</a:t>
            </a:r>
            <a:r>
              <a:rPr lang="en-US" sz="1589" dirty="0" err="1">
                <a:solidFill>
                  <a:srgbClr val="BD4425"/>
                </a:solidFill>
                <a:latin typeface="Inter Bold"/>
              </a:rPr>
              <a:t>anak</a:t>
            </a:r>
            <a:r>
              <a:rPr lang="en-US" sz="1589" dirty="0">
                <a:solidFill>
                  <a:srgbClr val="BD4425"/>
                </a:solidFill>
                <a:latin typeface="Inter Bold"/>
              </a:rPr>
              <a:t> Yatim dan Anak-</a:t>
            </a:r>
            <a:r>
              <a:rPr lang="en-US" sz="1589" dirty="0" err="1">
                <a:solidFill>
                  <a:srgbClr val="BD4425"/>
                </a:solidFill>
                <a:latin typeface="Inter Bold"/>
              </a:rPr>
              <a:t>anak</a:t>
            </a:r>
            <a:r>
              <a:rPr lang="en-US" sz="1589" dirty="0">
                <a:solidFill>
                  <a:srgbClr val="BD4425"/>
                </a:solidFill>
                <a:latin typeface="Inter Bold"/>
              </a:rPr>
              <a:t> </a:t>
            </a:r>
            <a:r>
              <a:rPr lang="en-US" sz="1589" dirty="0" err="1">
                <a:solidFill>
                  <a:srgbClr val="BD4425"/>
                </a:solidFill>
                <a:latin typeface="Inter Bold"/>
              </a:rPr>
              <a:t>Tidak</a:t>
            </a:r>
            <a:r>
              <a:rPr lang="en-US" sz="1589" dirty="0">
                <a:solidFill>
                  <a:srgbClr val="BD4425"/>
                </a:solidFill>
                <a:latin typeface="Inter Bold"/>
              </a:rPr>
              <a:t> </a:t>
            </a:r>
            <a:r>
              <a:rPr lang="en-US" sz="1589" dirty="0" err="1">
                <a:solidFill>
                  <a:srgbClr val="BD4425"/>
                </a:solidFill>
                <a:latin typeface="Inter Bold"/>
              </a:rPr>
              <a:t>Berdaya</a:t>
            </a:r>
            <a:r>
              <a:rPr lang="en-US" sz="1589" dirty="0">
                <a:solidFill>
                  <a:srgbClr val="BD4425"/>
                </a:solidFill>
                <a:latin typeface="Inter Bold"/>
              </a:rPr>
              <a:t>. 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1716</TotalTime>
  <Words>2845</Words>
  <Application>Microsoft Office PowerPoint</Application>
  <PresentationFormat>Custom</PresentationFormat>
  <Paragraphs>136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Inter</vt:lpstr>
      <vt:lpstr>Canva Sans</vt:lpstr>
      <vt:lpstr>Inter Bold</vt:lpstr>
      <vt:lpstr>Arimo Bold</vt:lpstr>
      <vt:lpstr>Bebas Neue Cyrillic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 Orphans and Vulnerable Children's Day 2023</dc:title>
  <dc:creator>ASUS</dc:creator>
  <cp:lastModifiedBy>VIVOBOOK ASUS</cp:lastModifiedBy>
  <cp:revision>60</cp:revision>
  <dcterms:created xsi:type="dcterms:W3CDTF">2006-08-16T00:00:00Z</dcterms:created>
  <dcterms:modified xsi:type="dcterms:W3CDTF">2023-11-15T08:01:00Z</dcterms:modified>
  <dc:identifier>DAFy9hgM-lU</dc:identifier>
</cp:coreProperties>
</file>